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356" r:id="rId4"/>
    <p:sldId id="260" r:id="rId5"/>
    <p:sldId id="364" r:id="rId6"/>
    <p:sldId id="358" r:id="rId7"/>
    <p:sldId id="264" r:id="rId8"/>
    <p:sldId id="354" r:id="rId9"/>
    <p:sldId id="355" r:id="rId10"/>
    <p:sldId id="365" r:id="rId11"/>
    <p:sldId id="357" r:id="rId12"/>
    <p:sldId id="274" r:id="rId13"/>
    <p:sldId id="279" r:id="rId14"/>
    <p:sldId id="282" r:id="rId15"/>
    <p:sldId id="286" r:id="rId16"/>
    <p:sldId id="289" r:id="rId17"/>
    <p:sldId id="292" r:id="rId18"/>
    <p:sldId id="295" r:id="rId19"/>
    <p:sldId id="359" r:id="rId20"/>
    <p:sldId id="297" r:id="rId21"/>
    <p:sldId id="370" r:id="rId22"/>
    <p:sldId id="371" r:id="rId23"/>
    <p:sldId id="366" r:id="rId24"/>
    <p:sldId id="300" r:id="rId25"/>
    <p:sldId id="360" r:id="rId26"/>
    <p:sldId id="361" r:id="rId27"/>
    <p:sldId id="301" r:id="rId28"/>
    <p:sldId id="302" r:id="rId29"/>
    <p:sldId id="303" r:id="rId30"/>
    <p:sldId id="304" r:id="rId31"/>
    <p:sldId id="305" r:id="rId32"/>
    <p:sldId id="362" r:id="rId33"/>
    <p:sldId id="367" r:id="rId34"/>
    <p:sldId id="311" r:id="rId35"/>
    <p:sldId id="312" r:id="rId36"/>
    <p:sldId id="363" r:id="rId37"/>
    <p:sldId id="313" r:id="rId38"/>
    <p:sldId id="368" r:id="rId39"/>
    <p:sldId id="316" r:id="rId40"/>
    <p:sldId id="320" r:id="rId41"/>
    <p:sldId id="321" r:id="rId42"/>
    <p:sldId id="323" r:id="rId43"/>
    <p:sldId id="325" r:id="rId44"/>
    <p:sldId id="369" r:id="rId45"/>
    <p:sldId id="333" r:id="rId46"/>
    <p:sldId id="334" r:id="rId47"/>
    <p:sldId id="336" r:id="rId48"/>
    <p:sldId id="338" r:id="rId49"/>
    <p:sldId id="339" r:id="rId50"/>
    <p:sldId id="340" r:id="rId51"/>
    <p:sldId id="343" r:id="rId52"/>
    <p:sldId id="345" r:id="rId53"/>
    <p:sldId id="346" r:id="rId54"/>
    <p:sldId id="347" r:id="rId55"/>
    <p:sldId id="348" r:id="rId56"/>
    <p:sldId id="349" r:id="rId57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1635616-CE75-462A-9F71-2E3C236DFC48}">
          <p14:sldIdLst>
            <p14:sldId id="257"/>
            <p14:sldId id="258"/>
            <p14:sldId id="356"/>
            <p14:sldId id="260"/>
            <p14:sldId id="364"/>
            <p14:sldId id="358"/>
            <p14:sldId id="264"/>
            <p14:sldId id="354"/>
            <p14:sldId id="355"/>
            <p14:sldId id="365"/>
          </p14:sldIdLst>
        </p14:section>
        <p14:section name="Untitled Section" id="{38D73FA5-0D4E-4F09-84EB-82ABF8FDDDCE}">
          <p14:sldIdLst>
            <p14:sldId id="357"/>
            <p14:sldId id="274"/>
            <p14:sldId id="279"/>
            <p14:sldId id="282"/>
            <p14:sldId id="286"/>
            <p14:sldId id="289"/>
            <p14:sldId id="292"/>
            <p14:sldId id="295"/>
            <p14:sldId id="359"/>
            <p14:sldId id="297"/>
            <p14:sldId id="370"/>
            <p14:sldId id="371"/>
            <p14:sldId id="366"/>
            <p14:sldId id="300"/>
            <p14:sldId id="360"/>
            <p14:sldId id="361"/>
            <p14:sldId id="301"/>
            <p14:sldId id="302"/>
            <p14:sldId id="303"/>
            <p14:sldId id="304"/>
            <p14:sldId id="305"/>
            <p14:sldId id="362"/>
            <p14:sldId id="367"/>
            <p14:sldId id="311"/>
            <p14:sldId id="312"/>
            <p14:sldId id="363"/>
            <p14:sldId id="313"/>
            <p14:sldId id="368"/>
            <p14:sldId id="316"/>
            <p14:sldId id="320"/>
            <p14:sldId id="321"/>
            <p14:sldId id="323"/>
            <p14:sldId id="325"/>
            <p14:sldId id="369"/>
            <p14:sldId id="333"/>
            <p14:sldId id="334"/>
            <p14:sldId id="336"/>
            <p14:sldId id="338"/>
            <p14:sldId id="339"/>
            <p14:sldId id="340"/>
            <p14:sldId id="343"/>
            <p14:sldId id="345"/>
            <p14:sldId id="346"/>
            <p14:sldId id="347"/>
            <p14:sldId id="348"/>
            <p14:sldId id="34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90"/>
  </p:normalViewPr>
  <p:slideViewPr>
    <p:cSldViewPr>
      <p:cViewPr varScale="1">
        <p:scale>
          <a:sx n="55" d="100"/>
          <a:sy n="55" d="100"/>
        </p:scale>
        <p:origin x="1600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40B7-F222-44FC-9E85-CB213D109887}" type="datetimeFigureOut">
              <a:rPr lang="sr-Cyrl-RS" smtClean="0"/>
              <a:pPr/>
              <a:t>31.08.2023.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BBB88-83A1-4318-83B8-1D250E715F29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106706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40B7-F222-44FC-9E85-CB213D109887}" type="datetimeFigureOut">
              <a:rPr lang="sr-Cyrl-RS" smtClean="0"/>
              <a:pPr/>
              <a:t>31.08.2023.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BBB88-83A1-4318-83B8-1D250E715F29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576655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40B7-F222-44FC-9E85-CB213D109887}" type="datetimeFigureOut">
              <a:rPr lang="sr-Cyrl-RS" smtClean="0"/>
              <a:pPr/>
              <a:t>31.08.2023.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BBB88-83A1-4318-83B8-1D250E715F29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76845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40B7-F222-44FC-9E85-CB213D109887}" type="datetimeFigureOut">
              <a:rPr lang="sr-Cyrl-RS" smtClean="0"/>
              <a:pPr/>
              <a:t>31.08.2023.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BBB88-83A1-4318-83B8-1D250E715F29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523961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40B7-F222-44FC-9E85-CB213D109887}" type="datetimeFigureOut">
              <a:rPr lang="sr-Cyrl-RS" smtClean="0"/>
              <a:pPr/>
              <a:t>31.08.2023.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BBB88-83A1-4318-83B8-1D250E715F29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032173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40B7-F222-44FC-9E85-CB213D109887}" type="datetimeFigureOut">
              <a:rPr lang="sr-Cyrl-RS" smtClean="0"/>
              <a:pPr/>
              <a:t>31.08.2023.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BBB88-83A1-4318-83B8-1D250E715F29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4083076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40B7-F222-44FC-9E85-CB213D109887}" type="datetimeFigureOut">
              <a:rPr lang="sr-Cyrl-RS" smtClean="0"/>
              <a:pPr/>
              <a:t>31.08.2023.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BBB88-83A1-4318-83B8-1D250E715F29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497056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40B7-F222-44FC-9E85-CB213D109887}" type="datetimeFigureOut">
              <a:rPr lang="sr-Cyrl-RS" smtClean="0"/>
              <a:pPr/>
              <a:t>31.08.2023.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BBB88-83A1-4318-83B8-1D250E715F29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23125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40B7-F222-44FC-9E85-CB213D109887}" type="datetimeFigureOut">
              <a:rPr lang="sr-Cyrl-RS" smtClean="0"/>
              <a:pPr/>
              <a:t>31.08.2023.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BBB88-83A1-4318-83B8-1D250E715F29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830596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40B7-F222-44FC-9E85-CB213D109887}" type="datetimeFigureOut">
              <a:rPr lang="sr-Cyrl-RS" smtClean="0"/>
              <a:pPr/>
              <a:t>31.08.2023.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BBB88-83A1-4318-83B8-1D250E715F29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543707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40B7-F222-44FC-9E85-CB213D109887}" type="datetimeFigureOut">
              <a:rPr lang="sr-Cyrl-RS" smtClean="0"/>
              <a:pPr/>
              <a:t>31.08.2023.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BBB88-83A1-4318-83B8-1D250E715F29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697560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440B7-F222-44FC-9E85-CB213D109887}" type="datetimeFigureOut">
              <a:rPr lang="sr-Cyrl-RS" smtClean="0"/>
              <a:pPr/>
              <a:t>31.08.2023.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BBB88-83A1-4318-83B8-1D250E715F29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383797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7772400" cy="4362450"/>
          </a:xfrm>
        </p:spPr>
        <p:txBody>
          <a:bodyPr>
            <a:normAutofit/>
          </a:bodyPr>
          <a:lstStyle/>
          <a:p>
            <a:r>
              <a:rPr lang="sr-Cyrl-RS" sz="3100" b="1" dirty="0">
                <a:latin typeface="Palatino Linotype" panose="02040502050505030304" pitchFamily="18" charset="0"/>
                <a:cs typeface="Arial" pitchFamily="34" charset="0"/>
              </a:rPr>
              <a:t>Основне струковне студије</a:t>
            </a:r>
            <a:br>
              <a:rPr lang="sr-Cyrl-RS" sz="3100" b="1" dirty="0">
                <a:latin typeface="Palatino Linotype" panose="02040502050505030304" pitchFamily="18" charset="0"/>
                <a:cs typeface="Arial" pitchFamily="34" charset="0"/>
              </a:rPr>
            </a:br>
            <a:r>
              <a:rPr lang="sr-Cyrl-RS" sz="3100" b="1" dirty="0">
                <a:latin typeface="Palatino Linotype" panose="02040502050505030304" pitchFamily="18" charset="0"/>
                <a:cs typeface="Arial" pitchFamily="34" charset="0"/>
              </a:rPr>
              <a:t>Клиничка </a:t>
            </a:r>
            <a:r>
              <a:rPr lang="sr-Cyrl-RS" sz="3100" b="1" dirty="0" err="1">
                <a:latin typeface="Palatino Linotype" panose="02040502050505030304" pitchFamily="18" charset="0"/>
                <a:cs typeface="Arial" pitchFamily="34" charset="0"/>
              </a:rPr>
              <a:t>пропедевтика</a:t>
            </a:r>
            <a:br>
              <a:rPr lang="sr-Cyrl-RS" sz="3100" b="1" dirty="0">
                <a:latin typeface="Palatino Linotype" panose="02040502050505030304" pitchFamily="18" charset="0"/>
                <a:cs typeface="Arial" pitchFamily="34" charset="0"/>
              </a:rPr>
            </a:br>
            <a:r>
              <a:rPr lang="sr-Cyrl-RS" sz="3100" b="1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Наставна јединица 5</a:t>
            </a:r>
            <a:br>
              <a:rPr lang="sr-Cyrl-RS" sz="3100" b="1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</a:br>
            <a:br>
              <a:rPr lang="sr-Cyrl-RS" sz="3100" b="1" dirty="0">
                <a:latin typeface="Palatino Linotype" panose="02040502050505030304" pitchFamily="18" charset="0"/>
                <a:cs typeface="Arial" pitchFamily="34" charset="0"/>
              </a:rPr>
            </a:br>
            <a:r>
              <a:rPr lang="sr-Cyrl-RS" sz="2400" dirty="0" err="1">
                <a:latin typeface="Palatino Linotype" panose="02040502050505030304" pitchFamily="18" charset="0"/>
                <a:cs typeface="Arial" pitchFamily="34" charset="0"/>
              </a:rPr>
              <a:t>Пропедевтика</a:t>
            </a:r>
            <a:r>
              <a:rPr lang="sr-Cyrl-RS" sz="2400" dirty="0">
                <a:latin typeface="Palatino Linotype" panose="02040502050505030304" pitchFamily="18" charset="0"/>
                <a:cs typeface="Arial" pitchFamily="34" charset="0"/>
              </a:rPr>
              <a:t> органа за варење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1340" y="5981700"/>
            <a:ext cx="6400800" cy="615652"/>
          </a:xfrm>
        </p:spPr>
        <p:txBody>
          <a:bodyPr>
            <a:normAutofit/>
          </a:bodyPr>
          <a:lstStyle/>
          <a:p>
            <a:r>
              <a:rPr lang="sr-Cyrl-RS" sz="2800" b="1" dirty="0">
                <a:solidFill>
                  <a:schemeClr val="tx1"/>
                </a:solidFill>
                <a:latin typeface="Palatino Linotype" panose="02040502050505030304" pitchFamily="18" charset="0"/>
                <a:cs typeface="Arial" pitchFamily="34" charset="0"/>
              </a:rPr>
              <a:t>Доц др Марина Јовановић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0800" y="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992708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9E41DAC-B7CA-4DFA-E9EC-D3FDC7AB1AEE}"/>
              </a:ext>
            </a:extLst>
          </p:cNvPr>
          <p:cNvSpPr txBox="1">
            <a:spLocks/>
          </p:cNvSpPr>
          <p:nvPr/>
        </p:nvSpPr>
        <p:spPr>
          <a:xfrm>
            <a:off x="0" y="2209800"/>
            <a:ext cx="9144000" cy="22860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800" b="1" dirty="0">
                <a:solidFill>
                  <a:schemeClr val="bg1"/>
                </a:solidFill>
                <a:latin typeface="Palatino Linotype" pitchFamily="18" charset="0"/>
              </a:rPr>
              <a:t>Симптоми у обољењима       </a:t>
            </a:r>
            <a:br>
              <a:rPr lang="ru-RU" sz="4800" b="1" dirty="0">
                <a:solidFill>
                  <a:schemeClr val="bg1"/>
                </a:solidFill>
                <a:latin typeface="Palatino Linotype" pitchFamily="18" charset="0"/>
              </a:rPr>
            </a:br>
            <a:r>
              <a:rPr lang="ru-RU" sz="4800" b="1" dirty="0">
                <a:solidFill>
                  <a:schemeClr val="bg1"/>
                </a:solidFill>
                <a:latin typeface="Palatino Linotype" pitchFamily="18" charset="0"/>
              </a:rPr>
              <a:t>  дигестивног система</a:t>
            </a:r>
          </a:p>
        </p:txBody>
      </p:sp>
    </p:spTree>
    <p:extLst>
      <p:ext uri="{BB962C8B-B14F-4D97-AF65-F5344CB8AC3E}">
        <p14:creationId xmlns:p14="http://schemas.microsoft.com/office/powerpoint/2010/main" val="400239891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" y="1340768"/>
            <a:ext cx="8953500" cy="3890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2000" b="1" dirty="0">
                <a:latin typeface="Palatino Linotype" panose="02040502050505030304" pitchFamily="18" charset="0"/>
                <a:cs typeface="Arial" pitchFamily="34" charset="0"/>
              </a:rPr>
              <a:t>Једњака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2000" b="1" dirty="0">
                <a:latin typeface="Palatino Linotype" panose="02040502050505030304" pitchFamily="18" charset="0"/>
                <a:cs typeface="Arial" pitchFamily="34" charset="0"/>
              </a:rPr>
              <a:t>Желуца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2000" b="1" dirty="0">
                <a:latin typeface="Palatino Linotype" panose="02040502050505030304" pitchFamily="18" charset="0"/>
                <a:cs typeface="Arial" pitchFamily="34" charset="0"/>
              </a:rPr>
              <a:t>Танког црева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2000" b="1" dirty="0">
                <a:latin typeface="Palatino Linotype" panose="02040502050505030304" pitchFamily="18" charset="0"/>
                <a:cs typeface="Arial" pitchFamily="34" charset="0"/>
              </a:rPr>
              <a:t>Јетре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2000" b="1" dirty="0">
                <a:latin typeface="Palatino Linotype" panose="02040502050505030304" pitchFamily="18" charset="0"/>
                <a:cs typeface="Arial" pitchFamily="34" charset="0"/>
              </a:rPr>
              <a:t>Жучне кесе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2000" b="1" dirty="0">
                <a:latin typeface="Palatino Linotype" panose="02040502050505030304" pitchFamily="18" charset="0"/>
                <a:cs typeface="Arial" pitchFamily="34" charset="0"/>
              </a:rPr>
              <a:t>Панкреаса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2000" b="1" dirty="0">
                <a:latin typeface="Palatino Linotype" panose="02040502050505030304" pitchFamily="18" charset="0"/>
                <a:cs typeface="Arial" pitchFamily="34" charset="0"/>
              </a:rPr>
              <a:t>Слезине</a:t>
            </a:r>
          </a:p>
          <a:p>
            <a:pPr algn="ctr">
              <a:lnSpc>
                <a:spcPct val="150000"/>
              </a:lnSpc>
            </a:pPr>
            <a:r>
              <a:rPr lang="sr-Cyrl-RS" sz="2800" b="1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  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DA32F01-2563-448B-3337-5E6758509CF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Симптоми у болестима: </a:t>
            </a:r>
          </a:p>
        </p:txBody>
      </p:sp>
    </p:spTree>
    <p:extLst>
      <p:ext uri="{BB962C8B-B14F-4D97-AF65-F5344CB8AC3E}">
        <p14:creationId xmlns:p14="http://schemas.microsoft.com/office/powerpoint/2010/main" val="332971843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600" y="908720"/>
            <a:ext cx="8839200" cy="5869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sz="1400" b="1" dirty="0">
                <a:latin typeface="Palatino Linotype" panose="02040502050505030304" pitchFamily="18" charset="0"/>
                <a:cs typeface="Arial" pitchFamily="34" charset="0"/>
              </a:rPr>
              <a:t> ПОРЕМЕЋАЈ ГУТАЊА (</a:t>
            </a:r>
            <a:r>
              <a:rPr lang="sr-Latn-RS" sz="1400" b="1" dirty="0" err="1">
                <a:latin typeface="Palatino Linotype" panose="02040502050505030304" pitchFamily="18" charset="0"/>
                <a:cs typeface="Arial" pitchFamily="34" charset="0"/>
              </a:rPr>
              <a:t>dysphagia</a:t>
            </a:r>
            <a:r>
              <a:rPr lang="sr-Cyrl-RS" sz="1400" b="1" dirty="0">
                <a:latin typeface="Palatino Linotype" panose="02040502050505030304" pitchFamily="18" charset="0"/>
                <a:cs typeface="Arial" pitchFamily="34" charset="0"/>
              </a:rPr>
              <a:t>)</a:t>
            </a: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-осећај заостајања чврсте, кашасте и течне хране</a:t>
            </a:r>
          </a:p>
          <a:p>
            <a:pPr>
              <a:lnSpc>
                <a:spcPct val="150000"/>
              </a:lnSpc>
            </a:pPr>
            <a:r>
              <a:rPr lang="sr-Cyrl-RS" sz="1400" b="1" dirty="0">
                <a:latin typeface="Palatino Linotype" panose="02040502050505030304" pitchFamily="18" charset="0"/>
                <a:cs typeface="Arial" pitchFamily="34" charset="0"/>
              </a:rPr>
              <a:t> БОЛ У ЈЕДЊАКУ: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1400" b="1" dirty="0">
                <a:latin typeface="Palatino Linotype" panose="02040502050505030304" pitchFamily="18" charset="0"/>
                <a:cs typeface="Arial" pitchFamily="34" charset="0"/>
              </a:rPr>
              <a:t>Болно гутање (</a:t>
            </a:r>
            <a:r>
              <a:rPr lang="sr-Latn-RS" sz="1400" b="1" dirty="0">
                <a:latin typeface="Palatino Linotype" panose="02040502050505030304" pitchFamily="18" charset="0"/>
                <a:cs typeface="Arial" pitchFamily="34" charset="0"/>
              </a:rPr>
              <a:t>odynophagia</a:t>
            </a:r>
            <a:r>
              <a:rPr lang="sr-Latn-RS" sz="1400" dirty="0">
                <a:latin typeface="Palatino Linotype" panose="02040502050505030304" pitchFamily="18" charset="0"/>
                <a:cs typeface="Arial" pitchFamily="34" charset="0"/>
              </a:rPr>
              <a:t>)-</a:t>
            </a: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појава болова при гутању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1400" b="1" dirty="0">
                <a:latin typeface="Palatino Linotype" panose="02040502050505030304" pitchFamily="18" charset="0"/>
                <a:cs typeface="Arial" pitchFamily="34" charset="0"/>
              </a:rPr>
              <a:t>Осећај печења и жарења </a:t>
            </a: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 у дисталном делу једњака, због оштећења слузнице, са ширењем ка грудној кости, леђима, епигастријуму, врату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1400" b="1" dirty="0">
                <a:latin typeface="Palatino Linotype" panose="02040502050505030304" pitchFamily="18" charset="0"/>
                <a:cs typeface="Arial" pitchFamily="34" charset="0"/>
              </a:rPr>
              <a:t>Осећај грчева и стезања </a:t>
            </a: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због појачаних контракција мишићног слоја и израженог спазма долази до дистензије зида једњака, најчешће након узимања хране, (</a:t>
            </a:r>
            <a:r>
              <a:rPr lang="sr-Latn-RS" sz="1400" dirty="0">
                <a:latin typeface="Palatino Linotype" panose="02040502050505030304" pitchFamily="18" charset="0"/>
                <a:cs typeface="Arial" pitchFamily="34" charset="0"/>
              </a:rPr>
              <a:t>dif dg </a:t>
            </a: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ангинозни бол)</a:t>
            </a:r>
            <a:endParaRPr lang="en-US" sz="1400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RS" sz="1400" b="1" dirty="0">
                <a:latin typeface="Palatino Linotype" panose="02040502050505030304" pitchFamily="18" charset="0"/>
                <a:cs typeface="Arial" pitchFamily="34" charset="0"/>
              </a:rPr>
              <a:t>ГОРУШИЦА (</a:t>
            </a:r>
            <a:r>
              <a:rPr lang="sr-Latn-RS" sz="1400" b="1" dirty="0" err="1">
                <a:latin typeface="Palatino Linotype" panose="02040502050505030304" pitchFamily="18" charset="0"/>
                <a:cs typeface="Arial" pitchFamily="34" charset="0"/>
              </a:rPr>
              <a:t>pyrosis</a:t>
            </a:r>
            <a:r>
              <a:rPr lang="sr-Cyrl-RS" sz="1400" b="1" dirty="0">
                <a:latin typeface="Palatino Linotype" panose="02040502050505030304" pitchFamily="18" charset="0"/>
                <a:cs typeface="Arial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Осећај печења иза грудне кости, са ширењем навише до ждрела</a:t>
            </a:r>
          </a:p>
          <a:p>
            <a:pPr>
              <a:lnSpc>
                <a:spcPct val="150000"/>
              </a:lnSpc>
            </a:pPr>
            <a:r>
              <a:rPr lang="sr-Cyrl-RS" sz="1400" b="1" dirty="0">
                <a:latin typeface="Palatino Linotype" panose="02040502050505030304" pitchFamily="18" charset="0"/>
                <a:cs typeface="Arial" pitchFamily="34" charset="0"/>
              </a:rPr>
              <a:t> ПОДРИГИВАЊЕ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Последица наглог враћања гасова из желуца у једњак, често уз горушицу</a:t>
            </a:r>
          </a:p>
          <a:p>
            <a:pPr>
              <a:lnSpc>
                <a:spcPct val="150000"/>
              </a:lnSpc>
            </a:pPr>
            <a:r>
              <a:rPr lang="sr-Cyrl-RS" sz="1400" b="1" dirty="0">
                <a:latin typeface="Palatino Linotype" panose="02040502050505030304" pitchFamily="18" charset="0"/>
                <a:cs typeface="Arial" pitchFamily="34" charset="0"/>
              </a:rPr>
              <a:t> РЕГУРГИТАЦИЈА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Последица антиперисталтичких контракција ћелуца уз отварање кардије, доводи до изненадног враћања хране у ждрело и уста, често уз горушицу</a:t>
            </a:r>
          </a:p>
          <a:p>
            <a:pPr>
              <a:lnSpc>
                <a:spcPct val="150000"/>
              </a:lnSpc>
            </a:pPr>
            <a:r>
              <a:rPr lang="sr-Cyrl-RS" sz="1400" b="1" dirty="0">
                <a:latin typeface="Palatino Linotype" panose="02040502050505030304" pitchFamily="18" charset="0"/>
                <a:cs typeface="Arial" pitchFamily="34" charset="0"/>
              </a:rPr>
              <a:t> ЕЗОФАГЕАЛНО ПОВРАЋАЊЕ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Последица неадекватне моторне активности у једњаку (дифузни спазми, ахалазија, склеродермија)</a:t>
            </a:r>
            <a:endParaRPr lang="en-US" sz="1400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RS" sz="1400" b="1" dirty="0">
                <a:latin typeface="Palatino Linotype" panose="02040502050505030304" pitchFamily="18" charset="0"/>
                <a:cs typeface="Arial" pitchFamily="34" charset="0"/>
              </a:rPr>
              <a:t>ПОВРАЋАЊЕ КРВИ (</a:t>
            </a:r>
            <a:r>
              <a:rPr lang="sr-Latn-RS" sz="1400" b="1" dirty="0" err="1">
                <a:latin typeface="Palatino Linotype" panose="02040502050505030304" pitchFamily="18" charset="0"/>
                <a:cs typeface="Arial" pitchFamily="34" charset="0"/>
              </a:rPr>
              <a:t>haematemesis</a:t>
            </a:r>
            <a:r>
              <a:rPr lang="sr-Latn-RS" sz="1400" b="1" dirty="0">
                <a:latin typeface="Palatino Linotype" panose="02040502050505030304" pitchFamily="18" charset="0"/>
                <a:cs typeface="Arial" pitchFamily="34" charset="0"/>
              </a:rPr>
              <a:t>)</a:t>
            </a:r>
            <a:endParaRPr lang="sr-Cyrl-RS" sz="1400" b="1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sr-Cyrl-RS" sz="1400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903A3B4-EFA0-161A-1E70-A1125A3891C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СИМПТОМИ У ОБОЉЕЊИМА ЈЕДЊАКА</a:t>
            </a:r>
          </a:p>
        </p:txBody>
      </p:sp>
    </p:spTree>
    <p:extLst>
      <p:ext uri="{BB962C8B-B14F-4D97-AF65-F5344CB8AC3E}">
        <p14:creationId xmlns:p14="http://schemas.microsoft.com/office/powerpoint/2010/main" val="412860269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57387"/>
            <a:ext cx="8686800" cy="5955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ПОРЕМЕЋАЈ АПЕТИТА: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смањен апетит, губитак апетита (анорексија)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повећан апетит (полифагија)</a:t>
            </a:r>
          </a:p>
          <a:p>
            <a:pPr>
              <a:lnSpc>
                <a:spcPct val="150000"/>
              </a:lnSpc>
            </a:pPr>
            <a:r>
              <a:rPr lang="sr-Cyrl-CS" sz="1600" b="1" dirty="0">
                <a:latin typeface="Palatino Linotype" panose="02040502050505030304" pitchFamily="18" charset="0"/>
                <a:cs typeface="Arial" charset="0"/>
              </a:rPr>
              <a:t>МУЧНИНА, ГАЂЕЊЕ (</a:t>
            </a:r>
            <a:r>
              <a:rPr lang="sr-Latn-RS" sz="1600" b="1" dirty="0">
                <a:latin typeface="Palatino Linotype" panose="02040502050505030304" pitchFamily="18" charset="0"/>
                <a:cs typeface="Arial" charset="0"/>
              </a:rPr>
              <a:t>nausea)</a:t>
            </a:r>
            <a:r>
              <a:rPr lang="sr-Cyrl-RS" sz="1600" b="1" dirty="0">
                <a:latin typeface="Palatino Linotype" panose="02040502050505030304" pitchFamily="18" charset="0"/>
                <a:cs typeface="Arial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ПОВРАЋАЊЕ (</a:t>
            </a:r>
            <a:r>
              <a:rPr lang="sr-Latn-RS" sz="1600" b="1" dirty="0">
                <a:latin typeface="Palatino Linotype" panose="02040502050505030304" pitchFamily="18" charset="0"/>
                <a:cs typeface="Arial" pitchFamily="34" charset="0"/>
              </a:rPr>
              <a:t>vomitus)</a:t>
            </a: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алиментарно повраћање -избацивање несварене хране са слузавим желудачним садржајем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билијарно повраћање </a:t>
            </a: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-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после избацивања желудачног сока долази до избацивања и дуоденалног садржаја са примесама жучи</a:t>
            </a:r>
            <a:endParaRPr lang="en-U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 ПОВРАЋАЊЕ КРВИ (</a:t>
            </a:r>
            <a:r>
              <a:rPr lang="sr-Latn-RS" sz="1600" b="1" dirty="0">
                <a:latin typeface="Palatino Linotype" panose="02040502050505030304" pitchFamily="18" charset="0"/>
                <a:cs typeface="Arial" pitchFamily="34" charset="0"/>
              </a:rPr>
              <a:t>haematemesis</a:t>
            </a: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):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светло црвена крв-непосредно након насталог крварења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таман или црн садржај (</a:t>
            </a:r>
            <a:r>
              <a:rPr lang="en-US" sz="1600" dirty="0">
                <a:latin typeface="Palatino Linotype" panose="02040502050505030304" pitchFamily="18" charset="0"/>
                <a:cs typeface="Arial" pitchFamily="34" charset="0"/>
              </a:rPr>
              <a:t>“”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као талог црне кафе</a:t>
            </a:r>
            <a:r>
              <a:rPr lang="en-US" sz="1600" dirty="0">
                <a:latin typeface="Palatino Linotype" panose="02040502050505030304" pitchFamily="18" charset="0"/>
                <a:cs typeface="Arial" pitchFamily="34" charset="0"/>
              </a:rPr>
              <a:t>”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)- под дејством </a:t>
            </a:r>
            <a:r>
              <a:rPr lang="sr-Latn-RS" sz="1600" dirty="0" err="1">
                <a:latin typeface="Palatino Linotype" panose="02040502050505030304" pitchFamily="18" charset="0"/>
                <a:cs typeface="Arial" pitchFamily="34" charset="0"/>
              </a:rPr>
              <a:t>HCl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 долази до претварања хемоглобина из крви у хематин уколико се крв дуже задржи у желуцу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повраћање несварене хране која је унета пре 10 и више часова (стеноза пилоруса)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повраћање фекулентног садржаја (</a:t>
            </a:r>
            <a:r>
              <a:rPr lang="sr-Latn-RS" sz="1600" b="1" dirty="0" err="1">
                <a:latin typeface="Palatino Linotype" panose="02040502050505030304" pitchFamily="18" charset="0"/>
                <a:cs typeface="Arial" pitchFamily="34" charset="0"/>
              </a:rPr>
              <a:t>miserere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):</a:t>
            </a:r>
            <a:r>
              <a:rPr lang="en-U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код илеуса црева (колона), ретроперисталтика</a:t>
            </a:r>
            <a:r>
              <a:rPr lang="en-U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и </a:t>
            </a:r>
            <a:r>
              <a:rPr lang="sr-Cyrl-RS" sz="1600" dirty="0" err="1">
                <a:latin typeface="Palatino Linotype" panose="02040502050505030304" pitchFamily="18" charset="0"/>
                <a:cs typeface="Arial" pitchFamily="34" charset="0"/>
              </a:rPr>
              <a:t>гастроколична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 фистула</a:t>
            </a:r>
            <a:endParaRPr lang="sr-Cyrl-RS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F50A948-C120-801D-E5D3-A2C051857DB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СИМПТОМИ У ОБОЉЕЊИМА ЖЕЛУЦА</a:t>
            </a:r>
          </a:p>
        </p:txBody>
      </p:sp>
    </p:spTree>
    <p:extLst>
      <p:ext uri="{BB962C8B-B14F-4D97-AF65-F5344CB8AC3E}">
        <p14:creationId xmlns:p14="http://schemas.microsoft.com/office/powerpoint/2010/main" val="140589930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04079"/>
            <a:ext cx="8436980" cy="6325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 НАДУТОСТ ЖЕЛУЦА (аерогастрија) </a:t>
            </a:r>
          </a:p>
          <a:p>
            <a:pPr>
              <a:lnSpc>
                <a:spcPct val="150000"/>
              </a:lnSpc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БОЛ У ЖЕЛУЦУ:</a:t>
            </a:r>
          </a:p>
          <a:p>
            <a:pPr>
              <a:lnSpc>
                <a:spcPct val="150000"/>
              </a:lnSpc>
            </a:pP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      Карактер бола: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 печење, жарење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бол у виду грчева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тзв. улкусни бол</a:t>
            </a:r>
          </a:p>
          <a:p>
            <a:pPr>
              <a:lnSpc>
                <a:spcPct val="150000"/>
              </a:lnSpc>
            </a:pP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      Ритмичност јављања: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у односу на 24 часа (улкус желуца-болови на празан желудац и након 2-3 сата од оброка, након узимања хране престају; улкус дуоденума-болови у периоду евакуације хране, након 3-5 сати од оброка)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у односу на одређено доба године (јесен и пролеће)</a:t>
            </a:r>
          </a:p>
          <a:p>
            <a:pPr>
              <a:lnSpc>
                <a:spcPct val="150000"/>
              </a:lnSpc>
            </a:pP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 КРВАРЕЊЕ ИЗ ЖЕЛУЦА (гастрирагија):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Услед ерозије крвног суда (</a:t>
            </a:r>
            <a:r>
              <a:rPr lang="sr-Cyrl-RS" sz="1600" dirty="0" err="1">
                <a:latin typeface="Palatino Linotype" panose="02040502050505030304" pitchFamily="18" charset="0"/>
                <a:cs typeface="Arial" pitchFamily="34" charset="0"/>
              </a:rPr>
              <a:t>улкус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, </a:t>
            </a:r>
            <a:r>
              <a:rPr lang="sr-Cyrl-RS" sz="1600" dirty="0" err="1">
                <a:latin typeface="Palatino Linotype" panose="02040502050505030304" pitchFamily="18" charset="0"/>
                <a:cs typeface="Arial" pitchFamily="34" charset="0"/>
              </a:rPr>
              <a:t>карцином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, ерозивни гастритис…)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Повраћање крви </a:t>
            </a: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(</a:t>
            </a:r>
            <a:r>
              <a:rPr lang="sr-Latn-RS" sz="1600" b="1" dirty="0" err="1">
                <a:latin typeface="Palatino Linotype" panose="02040502050505030304" pitchFamily="18" charset="0"/>
                <a:cs typeface="Arial" pitchFamily="34" charset="0"/>
              </a:rPr>
              <a:t>haematemesis</a:t>
            </a: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Појава столице која је црна </a:t>
            </a:r>
            <a:r>
              <a:rPr lang="en-US" sz="1600" dirty="0">
                <a:latin typeface="Palatino Linotype" panose="02040502050505030304" pitchFamily="18" charset="0"/>
                <a:cs typeface="Arial" pitchFamily="34" charset="0"/>
              </a:rPr>
              <a:t>“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као катран</a:t>
            </a:r>
            <a:r>
              <a:rPr lang="en-US" sz="1600" dirty="0">
                <a:latin typeface="Palatino Linotype" panose="02040502050505030304" pitchFamily="18" charset="0"/>
                <a:cs typeface="Arial" pitchFamily="34" charset="0"/>
              </a:rPr>
              <a:t>“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 или као </a:t>
            </a:r>
            <a:r>
              <a:rPr lang="en-US" sz="1600" dirty="0">
                <a:latin typeface="Palatino Linotype" panose="02040502050505030304" pitchFamily="18" charset="0"/>
                <a:cs typeface="Arial" pitchFamily="34" charset="0"/>
              </a:rPr>
              <a:t>“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талог  црне кафе</a:t>
            </a:r>
            <a:r>
              <a:rPr lang="en-US" sz="1600" dirty="0">
                <a:latin typeface="Palatino Linotype" panose="02040502050505030304" pitchFamily="18" charset="0"/>
                <a:cs typeface="Arial" pitchFamily="34" charset="0"/>
              </a:rPr>
              <a:t>“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(</a:t>
            </a:r>
            <a:r>
              <a:rPr lang="sr-Latn-RS" sz="1600" b="1" dirty="0" err="1">
                <a:latin typeface="Palatino Linotype" panose="02040502050505030304" pitchFamily="18" charset="0"/>
                <a:cs typeface="Arial" pitchFamily="34" charset="0"/>
              </a:rPr>
              <a:t>melaena</a:t>
            </a: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Окултно крварење- позитиван </a:t>
            </a:r>
            <a:r>
              <a:rPr lang="sr-Latn-RS" sz="1600" dirty="0">
                <a:latin typeface="Palatino Linotype" panose="02040502050505030304" pitchFamily="18" charset="0"/>
                <a:cs typeface="Arial" pitchFamily="34" charset="0"/>
              </a:rPr>
              <a:t>FOBT, 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макроскопски невидљив</a:t>
            </a:r>
            <a:r>
              <a:rPr lang="sr-Latn-RS" sz="1600" dirty="0">
                <a:latin typeface="Palatino Linotype" panose="02040502050505030304" pitchFamily="18" charset="0"/>
                <a:cs typeface="Arial" pitchFamily="34" charset="0"/>
              </a:rPr>
              <a:t>o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 крварењ</a:t>
            </a:r>
            <a:r>
              <a:rPr lang="sr-Latn-RS" sz="1600" dirty="0">
                <a:latin typeface="Palatino Linotype" panose="02040502050505030304" pitchFamily="18" charset="0"/>
                <a:cs typeface="Arial" pitchFamily="34" charset="0"/>
              </a:rPr>
              <a:t>e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 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5635B12-4A28-D73C-03EB-D962854D6B6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СИМПТОМИ У ОБОЉЕЊИМА ЖЕЛУЦА</a:t>
            </a:r>
          </a:p>
        </p:txBody>
      </p:sp>
    </p:spTree>
    <p:extLst>
      <p:ext uri="{BB962C8B-B14F-4D97-AF65-F5344CB8AC3E}">
        <p14:creationId xmlns:p14="http://schemas.microsoft.com/office/powerpoint/2010/main" val="87867475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196752"/>
            <a:ext cx="8458200" cy="410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МЕТЕОРИЗАМ 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(повећана количина гасова у цревима)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БОЛ (колике) -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спастичне контракције мишићног слоја зида танког црева, некада као последица механичке опструкције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КРВАРЕЊЕ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 – најчешће плучзно крварење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ПРОЛИВ (</a:t>
            </a:r>
            <a:r>
              <a:rPr lang="sr-Latn-RS" sz="1600" b="1" dirty="0">
                <a:latin typeface="Palatino Linotype" panose="02040502050505030304" pitchFamily="18" charset="0"/>
                <a:cs typeface="Arial" pitchFamily="34" charset="0"/>
              </a:rPr>
              <a:t>diarrhoea)- 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учестале, неформиране столице течне столице услед иритације цревне слузнице ендогеним или егзогеним токсинима, којиубрзавају перисталтику, повећавају секрецију, смањују апсорцију течлности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РАЗВОЈ СИНДРОМА МАЛАПСОРПЦИЈЕ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sr-Cyrl-R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sr-Latn-C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RS" sz="1600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6FA828-A936-5F71-BBC7-DED910F3C3E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СИМПТОМИ У ОБОЉЕЊИМА ТАНКОГ ЦРЕВА</a:t>
            </a:r>
          </a:p>
        </p:txBody>
      </p:sp>
    </p:spTree>
    <p:extLst>
      <p:ext uri="{BB962C8B-B14F-4D97-AF65-F5344CB8AC3E}">
        <p14:creationId xmlns:p14="http://schemas.microsoft.com/office/powerpoint/2010/main" val="425753930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91911"/>
            <a:ext cx="8773913" cy="6174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1500" b="1" dirty="0">
                <a:latin typeface="Palatino Linotype" panose="02040502050505030304" pitchFamily="18" charset="0"/>
                <a:cs typeface="Arial" pitchFamily="34" charset="0"/>
              </a:rPr>
              <a:t>РИТАМ ЦРЕВНОГ ПРАЖЊЕЊА-</a:t>
            </a:r>
            <a:r>
              <a:rPr lang="sr-Cyrl-CS" sz="1500" dirty="0">
                <a:latin typeface="Palatino Linotype" panose="02040502050505030304" pitchFamily="18" charset="0"/>
                <a:cs typeface="Arial" pitchFamily="34" charset="0"/>
              </a:rPr>
              <a:t>наизменично затвор и пролив</a:t>
            </a:r>
            <a:endParaRPr lang="sr-Cyrl-CS" sz="1500" b="1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sr-Cyrl-CS" sz="1500" b="1" dirty="0">
                <a:latin typeface="Palatino Linotype" panose="02040502050505030304" pitchFamily="18" charset="0"/>
                <a:cs typeface="Arial" pitchFamily="34" charset="0"/>
              </a:rPr>
              <a:t> ПРОЛИВ (</a:t>
            </a:r>
            <a:r>
              <a:rPr lang="sr-Latn-RS" sz="1500" b="1" dirty="0">
                <a:latin typeface="Palatino Linotype" panose="02040502050505030304" pitchFamily="18" charset="0"/>
                <a:cs typeface="Arial" pitchFamily="34" charset="0"/>
              </a:rPr>
              <a:t>Diarrho</a:t>
            </a:r>
            <a:r>
              <a:rPr lang="sr-Cyrl-CS" sz="1500" b="1" dirty="0">
                <a:latin typeface="Palatino Linotype" panose="02040502050505030304" pitchFamily="18" charset="0"/>
                <a:cs typeface="Arial" pitchFamily="34" charset="0"/>
              </a:rPr>
              <a:t>еа)-</a:t>
            </a:r>
            <a:r>
              <a:rPr lang="sr-Cyrl-CS" sz="1500" dirty="0">
                <a:latin typeface="Palatino Linotype" panose="02040502050505030304" pitchFamily="18" charset="0"/>
                <a:cs typeface="Arial" pitchFamily="34" charset="0"/>
              </a:rPr>
              <a:t>учестале, неформиране столице</a:t>
            </a:r>
            <a:r>
              <a:rPr lang="sr-Latn-RS" sz="1500" dirty="0">
                <a:latin typeface="Palatino Linotype" panose="02040502050505030304" pitchFamily="18" charset="0"/>
                <a:cs typeface="Arial" pitchFamily="34" charset="0"/>
              </a:rPr>
              <a:t>, </a:t>
            </a:r>
            <a:r>
              <a:rPr lang="sr-Cyrl-RS" sz="1500" dirty="0">
                <a:latin typeface="Palatino Linotype" panose="02040502050505030304" pitchFamily="18" charset="0"/>
                <a:cs typeface="Arial" pitchFamily="34" charset="0"/>
              </a:rPr>
              <a:t>понекад примесе слузи, крви...</a:t>
            </a:r>
            <a:endParaRPr lang="sr-Cyrl-CS" sz="1500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sr-Cyrl-CS" sz="1500" b="1" dirty="0">
                <a:latin typeface="Palatino Linotype" panose="02040502050505030304" pitchFamily="18" charset="0"/>
                <a:cs typeface="Arial" pitchFamily="34" charset="0"/>
              </a:rPr>
              <a:t> ЗАТВОР (</a:t>
            </a:r>
            <a:r>
              <a:rPr lang="sr-Latn-CS" sz="1500" b="1" dirty="0" err="1">
                <a:latin typeface="Palatino Linotype" panose="02040502050505030304" pitchFamily="18" charset="0"/>
                <a:cs typeface="Arial" pitchFamily="34" charset="0"/>
              </a:rPr>
              <a:t>Obstipatio</a:t>
            </a:r>
            <a:r>
              <a:rPr lang="sr-Latn-CS" sz="1500" b="1" dirty="0">
                <a:latin typeface="Palatino Linotype" panose="02040502050505030304" pitchFamily="18" charset="0"/>
                <a:cs typeface="Arial" pitchFamily="34" charset="0"/>
              </a:rPr>
              <a:t>) </a:t>
            </a:r>
            <a:endParaRPr lang="sr-Cyrl-CS" sz="1500" b="1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500" dirty="0">
                <a:latin typeface="Palatino Linotype" panose="02040502050505030304" pitchFamily="18" charset="0"/>
                <a:cs typeface="Arial" pitchFamily="34" charset="0"/>
              </a:rPr>
              <a:t>мање од 3 столице недељно у периоду дужем од 12 недеља...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500" dirty="0">
                <a:latin typeface="Palatino Linotype" panose="02040502050505030304" pitchFamily="18" charset="0"/>
                <a:cs typeface="Arial" pitchFamily="34" charset="0"/>
              </a:rPr>
              <a:t>столица мала по количини, тврде конзистенције у виду малих громуљица или скибала-већа ресорпција воде због дужег задржавања уколону</a:t>
            </a:r>
          </a:p>
          <a:p>
            <a:pPr>
              <a:lnSpc>
                <a:spcPct val="150000"/>
              </a:lnSpc>
              <a:defRPr/>
            </a:pPr>
            <a:r>
              <a:rPr lang="sr-Cyrl-CS" sz="1500" b="1" dirty="0">
                <a:latin typeface="Palatino Linotype" panose="02040502050505030304" pitchFamily="18" charset="0"/>
                <a:cs typeface="Arial" pitchFamily="34" charset="0"/>
              </a:rPr>
              <a:t> БОЛ </a:t>
            </a:r>
          </a:p>
          <a:p>
            <a:pPr>
              <a:lnSpc>
                <a:spcPct val="150000"/>
              </a:lnSpc>
              <a:defRPr/>
            </a:pPr>
            <a:r>
              <a:rPr lang="sr-Cyrl-CS" sz="1500" b="1" dirty="0">
                <a:latin typeface="Palatino Linotype" panose="02040502050505030304" pitchFamily="18" charset="0"/>
                <a:cs typeface="Arial" pitchFamily="34" charset="0"/>
              </a:rPr>
              <a:t> КРВАРЕЊЕ (ентерорагија):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500" dirty="0">
                <a:latin typeface="Palatino Linotype" panose="02040502050505030304" pitchFamily="18" charset="0"/>
                <a:cs typeface="Arial" pitchFamily="34" charset="0"/>
              </a:rPr>
              <a:t>Свежа крв у столици- тумор, запаљење, дивертикулуми, фисуре...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500" dirty="0">
                <a:latin typeface="Palatino Linotype" panose="02040502050505030304" pitchFamily="18" charset="0"/>
                <a:cs typeface="Arial" pitchFamily="34" charset="0"/>
              </a:rPr>
              <a:t>Крв облаже столицу: хемороиди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500" dirty="0">
                <a:latin typeface="Palatino Linotype" panose="02040502050505030304" pitchFamily="18" charset="0"/>
                <a:cs typeface="Arial" pitchFamily="34" charset="0"/>
              </a:rPr>
              <a:t>Крварење пре столице: тумори, фисуре, запаљење...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500" dirty="0">
                <a:latin typeface="Palatino Linotype" panose="02040502050505030304" pitchFamily="18" charset="0"/>
                <a:cs typeface="Arial" pitchFamily="34" charset="0"/>
              </a:rPr>
              <a:t>Крв помешана са столицом: запањеље, тумор...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500" dirty="0">
                <a:latin typeface="Palatino Linotype" panose="02040502050505030304" pitchFamily="18" charset="0"/>
                <a:cs typeface="Arial" pitchFamily="34" charset="0"/>
              </a:rPr>
              <a:t>Обилније крварење </a:t>
            </a:r>
            <a:r>
              <a:rPr lang="sr-Latn-RS" sz="1500" dirty="0">
                <a:latin typeface="Palatino Linotype" panose="02040502050505030304" pitchFamily="18" charset="0"/>
                <a:cs typeface="Arial" pitchFamily="34" charset="0"/>
              </a:rPr>
              <a:t>per recti: </a:t>
            </a:r>
            <a:r>
              <a:rPr lang="sr-Cyrl-RS" sz="1500" dirty="0">
                <a:latin typeface="Palatino Linotype" panose="02040502050505030304" pitchFamily="18" charset="0"/>
                <a:cs typeface="Arial" pitchFamily="34" charset="0"/>
              </a:rPr>
              <a:t>инвагинација црева, мезентеријална тромбоза, дивертикулуми...</a:t>
            </a:r>
            <a:endParaRPr lang="sr-Cyrl-CS" sz="1500" b="1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sr-Cyrl-CS" sz="1500" b="1" dirty="0">
                <a:latin typeface="Palatino Linotype" panose="02040502050505030304" pitchFamily="18" charset="0"/>
                <a:cs typeface="Arial" pitchFamily="34" charset="0"/>
              </a:rPr>
              <a:t>Промена изгледа столице: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500" dirty="0">
                <a:latin typeface="Palatino Linotype" panose="02040502050505030304" pitchFamily="18" charset="0"/>
                <a:cs typeface="Arial" pitchFamily="34" charset="0"/>
              </a:rPr>
              <a:t>Столица танка као оловка: тумори, стенозе...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500" dirty="0">
                <a:latin typeface="Palatino Linotype" panose="02040502050505030304" pitchFamily="18" charset="0"/>
                <a:cs typeface="Arial" pitchFamily="34" charset="0"/>
              </a:rPr>
              <a:t>Слуз у столици(иритација и инфламција слузнице колона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500" dirty="0">
                <a:latin typeface="Palatino Linotype" panose="02040502050505030304" pitchFamily="18" charset="0"/>
                <a:cs typeface="Arial" pitchFamily="34" charset="0"/>
              </a:rPr>
              <a:t>Гној у столици–обољења ректума и колона (улцерозни колитис, карцином колона)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1DDBB45-E65A-8786-9BD5-D2D8A2AD0DC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СИМПТОМИ У ОБОЉЕЊИМА ДЕБЕЛОГ ЦРЕВА</a:t>
            </a:r>
          </a:p>
        </p:txBody>
      </p:sp>
    </p:spTree>
    <p:extLst>
      <p:ext uri="{BB962C8B-B14F-4D97-AF65-F5344CB8AC3E}">
        <p14:creationId xmlns:p14="http://schemas.microsoft.com/office/powerpoint/2010/main" val="418549103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93923"/>
            <a:ext cx="9067800" cy="6579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ЖУТИЦА (</a:t>
            </a:r>
            <a:r>
              <a:rPr lang="sr-Latn-RS" sz="1600" b="1" dirty="0">
                <a:latin typeface="Palatino Linotype" panose="02040502050505030304" pitchFamily="18" charset="0"/>
                <a:cs typeface="Arial" pitchFamily="34" charset="0"/>
              </a:rPr>
              <a:t>Icterus</a:t>
            </a: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)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–укупни билирубин у крви &gt;30,0</a:t>
            </a:r>
            <a:r>
              <a:rPr lang="sr-Latn-C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Latn-CS" sz="1600" dirty="0" err="1">
                <a:latin typeface="Palatino Linotype" panose="02040502050505030304" pitchFamily="18" charset="0"/>
                <a:cs typeface="Arial" pitchFamily="34" charset="0"/>
              </a:rPr>
              <a:t>nmol</a:t>
            </a:r>
            <a:r>
              <a:rPr lang="sr-Latn-CS" sz="1600" dirty="0">
                <a:latin typeface="Palatino Linotype" panose="02040502050505030304" pitchFamily="18" charset="0"/>
                <a:cs typeface="Arial" pitchFamily="34" charset="0"/>
              </a:rPr>
              <a:t>/l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 (17,1-20,5 </a:t>
            </a:r>
            <a:r>
              <a:rPr lang="sr-Latn-CS" sz="1600" dirty="0" err="1">
                <a:latin typeface="Palatino Linotype" panose="02040502050505030304" pitchFamily="18" charset="0"/>
                <a:cs typeface="Arial" pitchFamily="34" charset="0"/>
              </a:rPr>
              <a:t>nmol</a:t>
            </a:r>
            <a:r>
              <a:rPr lang="sr-Latn-CS" sz="1600" dirty="0">
                <a:latin typeface="Palatino Linotype" panose="02040502050505030304" pitchFamily="18" charset="0"/>
                <a:cs typeface="Arial" pitchFamily="34" charset="0"/>
              </a:rPr>
              <a:t>/l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)</a:t>
            </a:r>
            <a:endParaRPr lang="sr-Latn-C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Latn-RS" sz="1600" b="1" dirty="0">
                <a:latin typeface="Palatino Linotype" panose="02040502050505030304" pitchFamily="18" charset="0"/>
                <a:cs typeface="Arial" pitchFamily="34" charset="0"/>
              </a:rPr>
              <a:t>Subicterus-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укупни билирубин у крви око 34,2</a:t>
            </a:r>
            <a:r>
              <a:rPr lang="sr-Latn-C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Latn-CS" sz="1600" dirty="0" err="1">
                <a:latin typeface="Palatino Linotype" panose="02040502050505030304" pitchFamily="18" charset="0"/>
                <a:cs typeface="Arial" pitchFamily="34" charset="0"/>
              </a:rPr>
              <a:t>nmol</a:t>
            </a:r>
            <a:r>
              <a:rPr lang="sr-Latn-CS" sz="1600" dirty="0">
                <a:latin typeface="Palatino Linotype" panose="02040502050505030304" pitchFamily="18" charset="0"/>
                <a:cs typeface="Arial" pitchFamily="34" charset="0"/>
              </a:rPr>
              <a:t>/l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-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прво пребојеност скл</a:t>
            </a:r>
            <a:r>
              <a:rPr lang="sr-Latn-RS" sz="1600" dirty="0">
                <a:latin typeface="Palatino Linotype" panose="02040502050505030304" pitchFamily="18" charset="0"/>
                <a:cs typeface="Arial" pitchFamily="34" charset="0"/>
              </a:rPr>
              <a:t>e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ра</a:t>
            </a:r>
            <a:endParaRPr lang="sr-Cyrl-C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Укупни билирубин </a:t>
            </a:r>
            <a:r>
              <a:rPr lang="en-US" sz="1600" dirty="0">
                <a:latin typeface="Palatino Linotype" panose="02040502050505030304" pitchFamily="18" charset="0"/>
                <a:cs typeface="Arial" pitchFamily="34" charset="0"/>
              </a:rPr>
              <a:t>&gt;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34,2</a:t>
            </a:r>
            <a:r>
              <a:rPr lang="sr-Latn-C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Latn-CS" sz="1600" dirty="0" err="1">
                <a:latin typeface="Palatino Linotype" panose="02040502050505030304" pitchFamily="18" charset="0"/>
                <a:cs typeface="Arial" pitchFamily="34" charset="0"/>
              </a:rPr>
              <a:t>nmol</a:t>
            </a:r>
            <a:r>
              <a:rPr lang="sr-Latn-CS" sz="1600" dirty="0">
                <a:latin typeface="Palatino Linotype" panose="02040502050505030304" pitchFamily="18" charset="0"/>
                <a:cs typeface="Arial" pitchFamily="34" charset="0"/>
              </a:rPr>
              <a:t>/l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-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пребојеност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коже и видљивих слузокожа (чело, груди, трбух, унутрашња страна бутина,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букална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слузница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, тврдо непце)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Повишен директни билирубин: црвенкасто–жута  боја коже и слузокожа (хепатоцелуларни  иктерус).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Оксидација билирубина у биливердин: маслинасто–жута, зеленкаста боја коже (опструктивни  иктерус)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Појава беле (ахоличне) столице, тамне мокраће (боје црног пива): потпуна опструкција жучних путева  и појава директног билирубина у урину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Кожа жута "боје сламе" ,нормално пребојен урин (индиректни билирубин се не излучује путем бубрега), хиперхолична столица (повећано излучивање билирубина путем јетре и црева)-повећана концетрација индиректног билирубина у крви услед појачане хемолизе еритроцита (хемолитички иктерус)  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БОЛОВИ: 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испод десног ребарног лука и у епигастријуму–услед растезања Глисонове капсуле увећаном јетром 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МУЧНИНА, ПОВРАЋАЊЕ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2C58B37-1C1E-05F1-4077-646D69AA18B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СИМПТОМИ У ОБОЉЕЊИМА ЈЕТРЕ</a:t>
            </a:r>
          </a:p>
        </p:txBody>
      </p:sp>
    </p:spTree>
    <p:extLst>
      <p:ext uri="{BB962C8B-B14F-4D97-AF65-F5344CB8AC3E}">
        <p14:creationId xmlns:p14="http://schemas.microsoft.com/office/powerpoint/2010/main" val="2529301928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038570"/>
            <a:ext cx="8534400" cy="4663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sr-Cyrl-CS" b="1" dirty="0">
                <a:latin typeface="Palatino Linotype" panose="02040502050505030304" pitchFamily="18" charset="0"/>
                <a:cs typeface="Arial" pitchFamily="34" charset="0"/>
              </a:rPr>
              <a:t>КРВАРЕЊЕ:</a:t>
            </a:r>
            <a:endParaRPr lang="sr-Latn-RS" b="1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sr-Latn-RS" dirty="0">
                <a:latin typeface="Palatino Linotype" panose="02040502050505030304" pitchFamily="18" charset="0"/>
                <a:cs typeface="Arial" pitchFamily="34" charset="0"/>
              </a:rPr>
              <a:t>Haemathemesis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sr-Latn-RS" dirty="0">
                <a:latin typeface="Palatino Linotype" panose="02040502050505030304" pitchFamily="18" charset="0"/>
                <a:cs typeface="Arial" pitchFamily="34" charset="0"/>
              </a:rPr>
              <a:t>Melena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Друге врсте крварења због поремежаја коагулационог статуса (</a:t>
            </a:r>
            <a:r>
              <a:rPr lang="sr-Cyrl-RS" sz="1600" dirty="0">
                <a:latin typeface="Arial" pitchFamily="34" charset="0"/>
                <a:cs typeface="Arial" pitchFamily="34" charset="0"/>
              </a:rPr>
              <a:t>сманњен бр тромбоцита, продужено протромбинско време, </a:t>
            </a:r>
            <a:r>
              <a:rPr lang="sr-Latn-RS" sz="1600" dirty="0">
                <a:latin typeface="Arial" pitchFamily="34" charset="0"/>
                <a:cs typeface="Arial" pitchFamily="34" charset="0"/>
              </a:rPr>
              <a:t>DIK...)</a:t>
            </a:r>
            <a:endParaRPr lang="sr-Cyrl-CS" sz="16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Tx/>
              <a:buNone/>
              <a:defRPr/>
            </a:pPr>
            <a:r>
              <a:rPr lang="sr-Cyrl-CS" sz="1600" b="1" dirty="0">
                <a:latin typeface="Arial" pitchFamily="34" charset="0"/>
                <a:cs typeface="Arial" pitchFamily="34" charset="0"/>
              </a:rPr>
              <a:t>ОТИЦАЊЕ ТРБУХА (</a:t>
            </a:r>
            <a:r>
              <a:rPr lang="sr-Latn-RS" sz="1600" b="1" dirty="0">
                <a:latin typeface="Arial" pitchFamily="34" charset="0"/>
                <a:cs typeface="Arial" pitchFamily="34" charset="0"/>
              </a:rPr>
              <a:t>Ascites)</a:t>
            </a:r>
            <a:r>
              <a:rPr lang="sr-Cyrl-RS" sz="1600" b="1" dirty="0">
                <a:latin typeface="Arial" pitchFamily="34" charset="0"/>
                <a:cs typeface="Arial" pitchFamily="34" charset="0"/>
              </a:rPr>
              <a:t>: </a:t>
            </a:r>
            <a:r>
              <a:rPr lang="sr-Cyrl-RS" sz="1600" dirty="0">
                <a:latin typeface="Arial" pitchFamily="34" charset="0"/>
                <a:cs typeface="Arial" pitchFamily="34" charset="0"/>
              </a:rPr>
              <a:t>патолошко накупљање слободне течности у трбушној дупљи</a:t>
            </a:r>
            <a:endParaRPr lang="sr-Latn-RS" sz="1600" dirty="0">
              <a:latin typeface="Arial" pitchFamily="34" charset="0"/>
              <a:cs typeface="Arial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sr-Cyrl-RS" sz="1600" b="1" dirty="0">
                <a:latin typeface="Arial" pitchFamily="34" charset="0"/>
                <a:cs typeface="Arial" pitchFamily="34" charset="0"/>
              </a:rPr>
              <a:t>ХЕПАТИЧНА ЕНЦЕФАЛОПАТИЈА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sr-Cyrl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Спектар психијатријских и неуролошких абнормалнсоти које су последица акутне или хроничне јетрине инсуфицијенције </a:t>
            </a:r>
          </a:p>
          <a:p>
            <a:pPr marL="457200" indent="-457200">
              <a:lnSpc>
                <a:spcPct val="150000"/>
              </a:lnSpc>
              <a:buFontTx/>
              <a:buNone/>
              <a:defRPr/>
            </a:pPr>
            <a:endParaRPr lang="sr-Cyrl-CS" sz="1600" b="1" dirty="0">
              <a:latin typeface="Arial" panose="020B06040202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sr-Cyrl-R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6B40AA1-A288-2F4A-D71A-28AFFF75422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СИМПТОМИ У ОБОЉЕЊИМА ЈЕТРЕ</a:t>
            </a:r>
          </a:p>
        </p:txBody>
      </p:sp>
    </p:spTree>
    <p:extLst>
      <p:ext uri="{BB962C8B-B14F-4D97-AF65-F5344CB8AC3E}">
        <p14:creationId xmlns:p14="http://schemas.microsoft.com/office/powerpoint/2010/main" val="3121486103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908720"/>
            <a:ext cx="8534400" cy="586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sr-Cyrl-CS" b="1" dirty="0">
                <a:latin typeface="Palatino Linotype" panose="02040502050505030304" pitchFamily="18" charset="0"/>
                <a:cs typeface="Arial" pitchFamily="34" charset="0"/>
              </a:rPr>
              <a:t>1. БОЛ ИСПОД ДЕСНОГ РЕБАРНОГ ЛУКА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Ширење према десној лопатици, некада у околне регионе и у леђа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Понекад у виду колика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Зима, језа, дрхтавица, скок температуре-запаљење жучне кесе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Болесник  немиран, често мења положај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После обилних масних оброка, 3-5 дана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Праћени муком, гађењем, повраћањем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 err="1">
                <a:latin typeface="Palatino Linotype" panose="02040502050505030304" pitchFamily="18" charset="0"/>
                <a:cs typeface="Arial" pitchFamily="34" charset="0"/>
              </a:rPr>
              <a:t>Интермитентни</a:t>
            </a: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 или континуирани</a:t>
            </a:r>
          </a:p>
          <a:p>
            <a:pPr marL="457200" indent="-457200">
              <a:lnSpc>
                <a:spcPct val="150000"/>
              </a:lnSpc>
              <a:buFontTx/>
              <a:buNone/>
              <a:defRPr/>
            </a:pPr>
            <a:endParaRPr lang="sr-Cyrl-CS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Tx/>
              <a:buNone/>
              <a:defRPr/>
            </a:pPr>
            <a:r>
              <a:rPr lang="sr-Cyrl-CS" b="1" dirty="0">
                <a:latin typeface="Palatino Linotype" panose="02040502050505030304" pitchFamily="18" charset="0"/>
                <a:cs typeface="Arial" pitchFamily="34" charset="0"/>
              </a:rPr>
              <a:t>2. ЖУТИЦА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Присуство </a:t>
            </a:r>
            <a:r>
              <a:rPr lang="sr-Cyrl-CS" dirty="0" err="1">
                <a:latin typeface="Palatino Linotype" panose="02040502050505030304" pitchFamily="18" charset="0"/>
                <a:cs typeface="Arial" pitchFamily="34" charset="0"/>
              </a:rPr>
              <a:t>каменаца</a:t>
            </a: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 у жучној кеси и покретања </a:t>
            </a:r>
            <a:r>
              <a:rPr lang="sr-Cyrl-CS" dirty="0" err="1">
                <a:latin typeface="Palatino Linotype" panose="02040502050505030304" pitchFamily="18" charset="0"/>
                <a:cs typeface="Arial" pitchFamily="34" charset="0"/>
              </a:rPr>
              <a:t>каменаца</a:t>
            </a: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 и </a:t>
            </a:r>
            <a:r>
              <a:rPr lang="sr-Cyrl-CS" dirty="0" err="1">
                <a:latin typeface="Palatino Linotype" panose="02040502050505030304" pitchFamily="18" charset="0"/>
                <a:cs typeface="Arial" pitchFamily="34" charset="0"/>
              </a:rPr>
              <a:t>запушења</a:t>
            </a: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CS" dirty="0" err="1">
                <a:latin typeface="Palatino Linotype" panose="02040502050505030304" pitchFamily="18" charset="0"/>
                <a:cs typeface="Arial" pitchFamily="34" charset="0"/>
              </a:rPr>
              <a:t>холедохуса</a:t>
            </a:r>
            <a:endParaRPr lang="sr-Cyrl-CS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 err="1">
                <a:latin typeface="Palatino Linotype" panose="02040502050505030304" pitchFamily="18" charset="0"/>
                <a:cs typeface="Arial" pitchFamily="34" charset="0"/>
              </a:rPr>
              <a:t>Прогредијентни</a:t>
            </a: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CS" dirty="0" err="1">
                <a:latin typeface="Palatino Linotype" panose="02040502050505030304" pitchFamily="18" charset="0"/>
                <a:cs typeface="Arial" pitchFamily="34" charset="0"/>
              </a:rPr>
              <a:t>опструктивни</a:t>
            </a: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CS" dirty="0" err="1">
                <a:latin typeface="Palatino Linotype" panose="02040502050505030304" pitchFamily="18" charset="0"/>
                <a:cs typeface="Arial" pitchFamily="34" charset="0"/>
              </a:rPr>
              <a:t>иктерус</a:t>
            </a:r>
            <a:endParaRPr lang="sr-Latn-CS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sr-Cyrl-RS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F7B50F4-A34E-FD7C-C017-5E4200A650C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СИМПТОМИ У ОБОЉЕЊИМА ЖУЧНЕ КЕСЕ</a:t>
            </a:r>
          </a:p>
        </p:txBody>
      </p:sp>
    </p:spTree>
    <p:extLst>
      <p:ext uri="{BB962C8B-B14F-4D97-AF65-F5344CB8AC3E}">
        <p14:creationId xmlns:p14="http://schemas.microsoft.com/office/powerpoint/2010/main" val="308547432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9E41DAC-B7CA-4DFA-E9EC-D3FDC7AB1AEE}"/>
              </a:ext>
            </a:extLst>
          </p:cNvPr>
          <p:cNvSpPr txBox="1">
            <a:spLocks/>
          </p:cNvSpPr>
          <p:nvPr/>
        </p:nvSpPr>
        <p:spPr>
          <a:xfrm>
            <a:off x="0" y="2209800"/>
            <a:ext cx="9144000" cy="22860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GB" sz="4800" b="1" dirty="0">
                <a:solidFill>
                  <a:schemeClr val="bg1"/>
                </a:solidFill>
                <a:latin typeface="Palatino Linotype" pitchFamily="18" charset="0"/>
              </a:rPr>
              <a:t>A</a:t>
            </a:r>
            <a:r>
              <a:rPr lang="sr-Cyrl-RS" sz="4800" b="1" dirty="0">
                <a:solidFill>
                  <a:schemeClr val="bg1"/>
                </a:solidFill>
                <a:latin typeface="Palatino Linotype" pitchFamily="18" charset="0"/>
              </a:rPr>
              <a:t>намнез</a:t>
            </a:r>
            <a:r>
              <a:rPr lang="en-GB" sz="4800" b="1" dirty="0">
                <a:solidFill>
                  <a:schemeClr val="bg1"/>
                </a:solidFill>
                <a:latin typeface="Palatino Linotype" pitchFamily="18" charset="0"/>
              </a:rPr>
              <a:t>a </a:t>
            </a:r>
            <a:r>
              <a:rPr lang="sr-Cyrl-RS" sz="4800" b="1" dirty="0">
                <a:solidFill>
                  <a:schemeClr val="bg1"/>
                </a:solidFill>
                <a:latin typeface="Palatino Linotype" pitchFamily="18" charset="0"/>
              </a:rPr>
              <a:t>и физикални преглед</a:t>
            </a:r>
            <a:endParaRPr lang="en-US" sz="4800" b="1" dirty="0">
              <a:solidFill>
                <a:schemeClr val="bg1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848608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02959"/>
            <a:ext cx="9144000" cy="628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sr-Cyrl-CS" b="1" dirty="0">
                <a:latin typeface="Palatino Linotype" panose="02040502050505030304" pitchFamily="18" charset="0"/>
                <a:cs typeface="Arial" pitchFamily="34" charset="0"/>
              </a:rPr>
              <a:t>1. БОЛ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интензиван, сталан, у </a:t>
            </a:r>
            <a:r>
              <a:rPr lang="sr-Cyrl-CS" dirty="0" err="1">
                <a:latin typeface="Palatino Linotype" panose="02040502050505030304" pitchFamily="18" charset="0"/>
                <a:cs typeface="Arial" pitchFamily="34" charset="0"/>
              </a:rPr>
              <a:t>епигастријуму</a:t>
            </a:r>
            <a:endParaRPr lang="sr-Cyrl-CS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са ширењем у виду лепезе дуж </a:t>
            </a:r>
            <a:r>
              <a:rPr lang="sr-Cyrl-CS" dirty="0" err="1">
                <a:latin typeface="Palatino Linotype" panose="02040502050505030304" pitchFamily="18" charset="0"/>
                <a:cs typeface="Arial" pitchFamily="34" charset="0"/>
              </a:rPr>
              <a:t>ребарних</a:t>
            </a: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 лукова и према кичми-акутни </a:t>
            </a:r>
            <a:r>
              <a:rPr lang="sr-Cyrl-CS" dirty="0" err="1">
                <a:latin typeface="Palatino Linotype" panose="02040502050505030304" pitchFamily="18" charset="0"/>
                <a:cs typeface="Arial" pitchFamily="34" charset="0"/>
              </a:rPr>
              <a:t>панкреатитис</a:t>
            </a:r>
            <a:endParaRPr lang="sr-Cyrl-CS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3-4 сата након оброка (алкохол и масна храна)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болесник мирује, избегава сваки покрет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надражај </a:t>
            </a:r>
            <a:r>
              <a:rPr lang="sr-Cyrl-CS" dirty="0" err="1">
                <a:latin typeface="Palatino Linotype" panose="02040502050505030304" pitchFamily="18" charset="0"/>
                <a:cs typeface="Arial" pitchFamily="34" charset="0"/>
              </a:rPr>
              <a:t>перитонеума</a:t>
            </a: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, </a:t>
            </a:r>
            <a:r>
              <a:rPr lang="sr-Cyrl-CS" dirty="0" err="1">
                <a:latin typeface="Palatino Linotype" panose="02040502050505030304" pitchFamily="18" charset="0"/>
                <a:cs typeface="Arial" pitchFamily="34" charset="0"/>
              </a:rPr>
              <a:t>метеоризам</a:t>
            </a: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, флатуленција, скок температуре</a:t>
            </a:r>
          </a:p>
          <a:p>
            <a:pPr marL="514350" indent="-514350">
              <a:lnSpc>
                <a:spcPct val="150000"/>
              </a:lnSpc>
              <a:buFontTx/>
              <a:buNone/>
              <a:defRPr/>
            </a:pPr>
            <a:endParaRPr lang="sr-Cyrl-CS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514350" indent="-514350">
              <a:lnSpc>
                <a:spcPct val="150000"/>
              </a:lnSpc>
              <a:buFontTx/>
              <a:buNone/>
              <a:defRPr/>
            </a:pPr>
            <a:r>
              <a:rPr lang="sr-Cyrl-CS" b="1" dirty="0">
                <a:latin typeface="Palatino Linotype" panose="02040502050505030304" pitchFamily="18" charset="0"/>
                <a:cs typeface="Arial" pitchFamily="34" charset="0"/>
              </a:rPr>
              <a:t>Хронично обољење панкреаса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повремено болови у </a:t>
            </a:r>
            <a:r>
              <a:rPr lang="sr-Cyrl-CS" dirty="0" err="1">
                <a:latin typeface="Palatino Linotype" panose="02040502050505030304" pitchFamily="18" charset="0"/>
                <a:cs typeface="Arial" pitchFamily="34" charset="0"/>
              </a:rPr>
              <a:t>епигастријуму</a:t>
            </a: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 у неједнаким интервалима са ширењем у леви </a:t>
            </a:r>
            <a:r>
              <a:rPr lang="sr-Cyrl-CS" dirty="0" err="1">
                <a:latin typeface="Palatino Linotype" panose="02040502050505030304" pitchFamily="18" charset="0"/>
                <a:cs typeface="Arial" pitchFamily="34" charset="0"/>
              </a:rPr>
              <a:t>хипохондријум</a:t>
            </a: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 и у леђа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 err="1">
                <a:latin typeface="Palatino Linotype" panose="02040502050505030304" pitchFamily="18" charset="0"/>
                <a:cs typeface="Arial" pitchFamily="34" charset="0"/>
              </a:rPr>
              <a:t>Диф</a:t>
            </a: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.</a:t>
            </a:r>
            <a:r>
              <a:rPr lang="sr-Cyrl-CS" dirty="0" err="1">
                <a:latin typeface="Palatino Linotype" panose="02040502050505030304" pitchFamily="18" charset="0"/>
                <a:cs typeface="Arial" pitchFamily="34" charset="0"/>
              </a:rPr>
              <a:t>дг</a:t>
            </a: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: жучне и бубрежне колике, инфаркт </a:t>
            </a:r>
            <a:r>
              <a:rPr lang="sr-Cyrl-CS" dirty="0" err="1">
                <a:latin typeface="Palatino Linotype" panose="02040502050505030304" pitchFamily="18" charset="0"/>
                <a:cs typeface="Arial" pitchFamily="34" charset="0"/>
              </a:rPr>
              <a:t>дијафрагмалног</a:t>
            </a: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 зида</a:t>
            </a:r>
          </a:p>
          <a:p>
            <a:pPr>
              <a:lnSpc>
                <a:spcPct val="150000"/>
              </a:lnSpc>
              <a:defRPr/>
            </a:pPr>
            <a:endParaRPr lang="sr-Cyrl-CS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sr-Cyrl-CS" b="1" dirty="0">
                <a:latin typeface="Palatino Linotype" panose="02040502050505030304" pitchFamily="18" charset="0"/>
                <a:cs typeface="Arial" pitchFamily="34" charset="0"/>
              </a:rPr>
              <a:t>2. НАДУТОСТ ТРБУХА</a:t>
            </a:r>
          </a:p>
          <a:p>
            <a:pPr>
              <a:lnSpc>
                <a:spcPct val="150000"/>
              </a:lnSpc>
              <a:defRPr/>
            </a:pPr>
            <a:r>
              <a:rPr lang="sr-Cyrl-CS" b="1" dirty="0">
                <a:latin typeface="Palatino Linotype" panose="02040502050505030304" pitchFamily="18" charset="0"/>
                <a:cs typeface="Arial" pitchFamily="34" charset="0"/>
              </a:rPr>
              <a:t>3. ПОВРАЋАЊЕ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7204625-892D-D645-3D84-5D1FFFE1004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СИМПТОМИ У ОБОЉЕЊИМА ПАНКРЕАСА</a:t>
            </a:r>
          </a:p>
        </p:txBody>
      </p:sp>
    </p:spTree>
    <p:extLst>
      <p:ext uri="{BB962C8B-B14F-4D97-AF65-F5344CB8AC3E}">
        <p14:creationId xmlns:p14="http://schemas.microsoft.com/office/powerpoint/2010/main" val="807048841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02959"/>
            <a:ext cx="9144000" cy="628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sr-Cyrl-CS" b="1" dirty="0">
                <a:latin typeface="Palatino Linotype" panose="02040502050505030304" pitchFamily="18" charset="0"/>
                <a:cs typeface="Arial" pitchFamily="34" charset="0"/>
              </a:rPr>
              <a:t>1. БОЛ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интензиван, сталан, у епигастријуму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са ширењем у виду лепезе дуж ребарних лукова и према кичми-акутни панкреатитис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3-4 сата након оброка (алкохол и масна храна)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болесник мирује, избегава сваки покрет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надражај перитонеума, метеоризам, флатуленција, скок температуре</a:t>
            </a:r>
          </a:p>
          <a:p>
            <a:pPr marL="514350" indent="-514350">
              <a:lnSpc>
                <a:spcPct val="150000"/>
              </a:lnSpc>
              <a:buFontTx/>
              <a:buNone/>
              <a:defRPr/>
            </a:pPr>
            <a:endParaRPr lang="sr-Cyrl-CS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514350" indent="-514350">
              <a:lnSpc>
                <a:spcPct val="150000"/>
              </a:lnSpc>
              <a:buFontTx/>
              <a:buNone/>
              <a:defRPr/>
            </a:pPr>
            <a:r>
              <a:rPr lang="sr-Cyrl-CS" b="1" dirty="0">
                <a:latin typeface="Palatino Linotype" panose="02040502050505030304" pitchFamily="18" charset="0"/>
                <a:cs typeface="Arial" pitchFamily="34" charset="0"/>
              </a:rPr>
              <a:t>Хронично обољење панкреаса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повремено болови у епигастријуму у неједнаким интервалима са ширењем у леви хипохондријум и у леђа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Диф.дг: жучне и бубрежне колике, инфаркт дијафрагмалног зида</a:t>
            </a:r>
          </a:p>
          <a:p>
            <a:pPr>
              <a:lnSpc>
                <a:spcPct val="150000"/>
              </a:lnSpc>
              <a:defRPr/>
            </a:pPr>
            <a:endParaRPr lang="sr-Cyrl-CS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sr-Cyrl-CS" b="1" dirty="0">
                <a:latin typeface="Palatino Linotype" panose="02040502050505030304" pitchFamily="18" charset="0"/>
                <a:cs typeface="Arial" pitchFamily="34" charset="0"/>
              </a:rPr>
              <a:t>2. НАДУТОСТ ТРБУХА</a:t>
            </a:r>
          </a:p>
          <a:p>
            <a:pPr>
              <a:lnSpc>
                <a:spcPct val="150000"/>
              </a:lnSpc>
              <a:defRPr/>
            </a:pPr>
            <a:r>
              <a:rPr lang="sr-Cyrl-CS" b="1" dirty="0">
                <a:latin typeface="Palatino Linotype" panose="02040502050505030304" pitchFamily="18" charset="0"/>
                <a:cs typeface="Arial" pitchFamily="34" charset="0"/>
              </a:rPr>
              <a:t>3. ПОВРАЋАЊЕ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7204625-892D-D645-3D84-5D1FFFE1004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СИМПТОМИ У ОБОЉЕЊИМА ПАНКРЕАСА</a:t>
            </a:r>
          </a:p>
        </p:txBody>
      </p:sp>
    </p:spTree>
    <p:extLst>
      <p:ext uri="{BB962C8B-B14F-4D97-AF65-F5344CB8AC3E}">
        <p14:creationId xmlns:p14="http://schemas.microsoft.com/office/powerpoint/2010/main" val="1051348708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7204625-892D-D645-3D84-5D1FFFE1004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СИМПТОМИ У ОБОЉЕЊИМА СЛЕЗИНЕ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194D5B-3166-C4AF-A20A-6B36C809DC11}"/>
              </a:ext>
            </a:extLst>
          </p:cNvPr>
          <p:cNvSpPr txBox="1"/>
          <p:nvPr/>
        </p:nvSpPr>
        <p:spPr>
          <a:xfrm>
            <a:off x="251520" y="1052736"/>
            <a:ext cx="6606480" cy="1296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Бол или притисак испод левог ребарног лука-спленомегалија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Јак бол испод левог ребарног лука-инфаркт слезине</a:t>
            </a:r>
          </a:p>
        </p:txBody>
      </p:sp>
    </p:spTree>
    <p:extLst>
      <p:ext uri="{BB962C8B-B14F-4D97-AF65-F5344CB8AC3E}">
        <p14:creationId xmlns:p14="http://schemas.microsoft.com/office/powerpoint/2010/main" val="385584869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9E41DAC-B7CA-4DFA-E9EC-D3FDC7AB1AEE}"/>
              </a:ext>
            </a:extLst>
          </p:cNvPr>
          <p:cNvSpPr txBox="1">
            <a:spLocks/>
          </p:cNvSpPr>
          <p:nvPr/>
        </p:nvSpPr>
        <p:spPr>
          <a:xfrm>
            <a:off x="0" y="2209800"/>
            <a:ext cx="9144000" cy="22860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800" b="1" dirty="0">
                <a:solidFill>
                  <a:schemeClr val="bg1"/>
                </a:solidFill>
                <a:latin typeface="Palatino Linotype" pitchFamily="18" charset="0"/>
              </a:rPr>
              <a:t>Физикални преглед абдомена</a:t>
            </a:r>
          </a:p>
        </p:txBody>
      </p:sp>
    </p:spTree>
    <p:extLst>
      <p:ext uri="{BB962C8B-B14F-4D97-AF65-F5344CB8AC3E}">
        <p14:creationId xmlns:p14="http://schemas.microsoft.com/office/powerpoint/2010/main" val="2271532828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410062"/>
            <a:ext cx="8534400" cy="2722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sr-Cyrl-RS" b="1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sr-Cyrl-RS" b="1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2000" b="1" dirty="0">
                <a:latin typeface="Palatino Linotype" panose="02040502050505030304" pitchFamily="18" charset="0"/>
                <a:cs typeface="Arial" pitchFamily="34" charset="0"/>
              </a:rPr>
              <a:t>Инспекција  (општа и инспекција абдомена)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2000" b="1" dirty="0">
                <a:latin typeface="Palatino Linotype" panose="02040502050505030304" pitchFamily="18" charset="0"/>
                <a:cs typeface="Arial" pitchFamily="34" charset="0"/>
              </a:rPr>
              <a:t>Аускултација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2000" b="1" dirty="0">
                <a:latin typeface="Palatino Linotype" panose="02040502050505030304" pitchFamily="18" charset="0"/>
                <a:cs typeface="Arial" pitchFamily="34" charset="0"/>
              </a:rPr>
              <a:t>Перкусија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2000" b="1" dirty="0">
                <a:latin typeface="Palatino Linotype" panose="02040502050505030304" pitchFamily="18" charset="0"/>
                <a:cs typeface="Arial" pitchFamily="34" charset="0"/>
              </a:rPr>
              <a:t>Палпација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F0A5554-8E94-4BA7-0C77-F40BA4FDBD4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МЕТОДЕ ФИЗИКАЛНОГ ПРЕГЛЕДА АБДОМЕНА</a:t>
            </a:r>
          </a:p>
        </p:txBody>
      </p:sp>
    </p:spTree>
    <p:extLst>
      <p:ext uri="{BB962C8B-B14F-4D97-AF65-F5344CB8AC3E}">
        <p14:creationId xmlns:p14="http://schemas.microsoft.com/office/powerpoint/2010/main" val="2531531646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60" y="548680"/>
            <a:ext cx="8655496" cy="6273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dirty="0">
                <a:latin typeface="Palatino Linotype" pitchFamily="18" charset="0"/>
                <a:cs typeface="Arial" pitchFamily="34" charset="0"/>
              </a:rPr>
              <a:t>Став болесника: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b="1" dirty="0">
                <a:latin typeface="Palatino Linotype" pitchFamily="18" charset="0"/>
                <a:cs typeface="Arial" pitchFamily="34" charset="0"/>
              </a:rPr>
              <a:t>Активан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b="1" dirty="0">
                <a:latin typeface="Palatino Linotype" pitchFamily="18" charset="0"/>
                <a:cs typeface="Arial" pitchFamily="34" charset="0"/>
              </a:rPr>
              <a:t>Пасиван</a:t>
            </a:r>
          </a:p>
          <a:p>
            <a:pPr marL="742950" lvl="1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sr-Cyrl-RS" dirty="0">
                <a:latin typeface="Palatino Linotype" pitchFamily="18" charset="0"/>
              </a:rPr>
              <a:t>Хоризонтални</a:t>
            </a:r>
          </a:p>
          <a:p>
            <a:pPr marL="742950" lvl="1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sr-Cyrl-RS" dirty="0">
                <a:latin typeface="Palatino Linotype" pitchFamily="18" charset="0"/>
              </a:rPr>
              <a:t>Плуседећи</a:t>
            </a:r>
          </a:p>
          <a:p>
            <a:pPr marL="742950" lvl="1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sr-Cyrl-RS" dirty="0">
                <a:latin typeface="Palatino Linotype" pitchFamily="18" charset="0"/>
              </a:rPr>
              <a:t>Положај на боку</a:t>
            </a:r>
            <a:endParaRPr lang="sr-Cyrl-RS" b="1" dirty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b="1" dirty="0">
                <a:latin typeface="Palatino Linotype" pitchFamily="18" charset="0"/>
                <a:cs typeface="Arial" pitchFamily="34" charset="0"/>
              </a:rPr>
              <a:t>Принудни</a:t>
            </a:r>
          </a:p>
          <a:p>
            <a:pPr>
              <a:lnSpc>
                <a:spcPct val="150000"/>
              </a:lnSpc>
            </a:pPr>
            <a:r>
              <a:rPr lang="sr-Cyrl-RS" b="1" dirty="0">
                <a:latin typeface="Palatino Linotype" pitchFamily="18" charset="0"/>
                <a:cs typeface="Arial" pitchFamily="34" charset="0"/>
              </a:rPr>
              <a:t>Изглед и боја коже: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Ружичаста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Бледа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Ливидна- цијанотична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Жућкаста- иктерична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Сивкаста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Боја зависи од прокрвљености и састава крви и пигментације</a:t>
            </a:r>
          </a:p>
          <a:p>
            <a:pPr>
              <a:lnSpc>
                <a:spcPct val="150000"/>
              </a:lnSpc>
            </a:pPr>
            <a:endParaRPr lang="sr-Cyrl-R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1505B85-5F38-E87D-AFF0-55F923DEC1A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ОПШТА ИНСПЕКЦИЈА</a:t>
            </a:r>
          </a:p>
        </p:txBody>
      </p:sp>
    </p:spTree>
    <p:extLst>
      <p:ext uri="{BB962C8B-B14F-4D97-AF65-F5344CB8AC3E}">
        <p14:creationId xmlns:p14="http://schemas.microsoft.com/office/powerpoint/2010/main" val="549254232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961172"/>
            <a:ext cx="8655496" cy="4196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sr-Cyrl-RS" b="1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sr-Cyrl-RS" b="1" dirty="0">
                <a:latin typeface="Palatino Linotype" pitchFamily="18" charset="0"/>
                <a:cs typeface="Arial" pitchFamily="34" charset="0"/>
              </a:rPr>
              <a:t>Стање свести: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dirty="0">
                <a:latin typeface="Palatino Linotype" pitchFamily="18" charset="0"/>
                <a:cs typeface="Arial" pitchFamily="34" charset="0"/>
              </a:rPr>
              <a:t>Квалитативни поремећај: дезоријентација, ментална конфузија, делиријум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dirty="0">
                <a:latin typeface="Palatino Linotype" pitchFamily="18" charset="0"/>
                <a:cs typeface="Arial" pitchFamily="34" charset="0"/>
              </a:rPr>
              <a:t>Квантитативни поремећај: сомноленција, сопор, кома</a:t>
            </a:r>
          </a:p>
          <a:p>
            <a:pPr>
              <a:lnSpc>
                <a:spcPct val="150000"/>
              </a:lnSpc>
            </a:pPr>
            <a:r>
              <a:rPr lang="sr-Cyrl-RS" b="1" dirty="0">
                <a:latin typeface="Palatino Linotype" pitchFamily="18" charset="0"/>
                <a:cs typeface="Arial" pitchFamily="34" charset="0"/>
              </a:rPr>
              <a:t>Конституција и ухрањеност: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Индекс телесне масе (</a:t>
            </a:r>
            <a:r>
              <a:rPr lang="en-US" dirty="0">
                <a:latin typeface="Palatino Linotype" pitchFamily="18" charset="0"/>
              </a:rPr>
              <a:t>BMI</a:t>
            </a:r>
            <a:r>
              <a:rPr lang="sr-Cyrl-RS" dirty="0">
                <a:latin typeface="Palatino Linotype" pitchFamily="18" charset="0"/>
              </a:rPr>
              <a:t>)</a:t>
            </a:r>
            <a:r>
              <a:rPr lang="en-US" dirty="0">
                <a:latin typeface="Palatino Linotype" pitchFamily="18" charset="0"/>
              </a:rPr>
              <a:t>=</a:t>
            </a:r>
            <a:r>
              <a:rPr lang="sr-Cyrl-RS" dirty="0">
                <a:latin typeface="Palatino Linotype" pitchFamily="18" charset="0"/>
              </a:rPr>
              <a:t>телесна тежина </a:t>
            </a:r>
            <a:r>
              <a:rPr lang="en-US" dirty="0">
                <a:latin typeface="Palatino Linotype" pitchFamily="18" charset="0"/>
              </a:rPr>
              <a:t>(kg)/</a:t>
            </a:r>
            <a:r>
              <a:rPr lang="sr-Cyrl-RS" dirty="0">
                <a:latin typeface="Palatino Linotype" pitchFamily="18" charset="0"/>
              </a:rPr>
              <a:t>телесна висина</a:t>
            </a:r>
            <a:r>
              <a:rPr lang="sr-Latn-RS" dirty="0">
                <a:latin typeface="Palatino Linotype" pitchFamily="18" charset="0"/>
              </a:rPr>
              <a:t> (m)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Потхрањен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Нормално ухрањем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Гојазан</a:t>
            </a:r>
          </a:p>
          <a:p>
            <a:pPr>
              <a:lnSpc>
                <a:spcPct val="150000"/>
              </a:lnSpc>
            </a:pPr>
            <a:endParaRPr lang="sr-Cyrl-R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580EC06-E329-B4E9-044B-BA7030C7225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ОПШТА ИНСПЕКЦИЈА</a:t>
            </a:r>
          </a:p>
        </p:txBody>
      </p:sp>
    </p:spTree>
    <p:extLst>
      <p:ext uri="{BB962C8B-B14F-4D97-AF65-F5344CB8AC3E}">
        <p14:creationId xmlns:p14="http://schemas.microsoft.com/office/powerpoint/2010/main" val="1174243025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722662"/>
            <a:ext cx="8610600" cy="5586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Положај болесника, боја коже, ход, говор, 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Акутни апендицитис-болови и колика, болесник се повија на десну страну, врши лак притисак на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илеоцекални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предео (смањивање покрета тог дела црева)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Интестиналне колике (акутни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ентеритис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или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ентероколитис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)-савијени положај са скупљеним коленима до испод браде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Жучна колика (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холециститис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,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холелитијаза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)-немиран у кревету, са попуштањем бола се смирује 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Бубрежна колика (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нефролитијаза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)-немиран у кревету, повијају се пут назад или у страну, са болним гримасама лица, бол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ирадира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према бутини оболеле стране 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Акутно настала перфорација 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улкуса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-повијен положај пут напред са притиском руку на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епигастријум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, претходи јак бол  као " удар ножем у трбух"   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Обилна повраћања и проливи (тешка дехидратација)-абдоминални фацијес </a:t>
            </a:r>
            <a:r>
              <a:rPr lang="sr-Latn-RS" sz="1600" dirty="0">
                <a:latin typeface="Palatino Linotype" panose="02040502050505030304" pitchFamily="18" charset="0"/>
                <a:cs typeface="Arial" pitchFamily="34" charset="0"/>
              </a:rPr>
              <a:t>facies Hypocratica 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(упале очне јабучице, халонираност очију, ушиљен нос, назолабијалне фалте, суве усне, сув, осушен и јако обложен језик), кожа сува, смежурана, без тургора</a:t>
            </a:r>
            <a:endParaRPr lang="sr-Latn-CS" sz="1600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3271EA5-3538-A221-5649-79BEB82B2F7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ОПШТА ИНСПЕКЦИЈА</a:t>
            </a:r>
          </a:p>
        </p:txBody>
      </p:sp>
    </p:spTree>
    <p:extLst>
      <p:ext uri="{BB962C8B-B14F-4D97-AF65-F5344CB8AC3E}">
        <p14:creationId xmlns:p14="http://schemas.microsoft.com/office/powerpoint/2010/main" val="2246513647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694697"/>
            <a:ext cx="8534400" cy="2958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Облик и величина трбуха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Кожа абдомена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Симетричност трбуха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Респираторна покретљивост абдомена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Постојање </a:t>
            </a:r>
            <a:r>
              <a:rPr lang="sr-Cyrl-RS" dirty="0" err="1">
                <a:latin typeface="Palatino Linotype" panose="02040502050505030304" pitchFamily="18" charset="0"/>
                <a:cs typeface="Arial" pitchFamily="34" charset="0"/>
              </a:rPr>
              <a:t>асцитеса</a:t>
            </a:r>
            <a:endParaRPr lang="sr-Cyrl-RS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Присутност херније</a:t>
            </a:r>
          </a:p>
          <a:p>
            <a:pPr>
              <a:lnSpc>
                <a:spcPct val="150000"/>
              </a:lnSpc>
            </a:pPr>
            <a:endParaRPr lang="sr-Cyrl-RS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18616FA-FDA8-D1BE-9AA8-DA41FF726EC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ИНСПЕКЦИЈА АБДОМЕНА</a:t>
            </a:r>
          </a:p>
        </p:txBody>
      </p:sp>
    </p:spTree>
    <p:extLst>
      <p:ext uri="{BB962C8B-B14F-4D97-AF65-F5344CB8AC3E}">
        <p14:creationId xmlns:p14="http://schemas.microsoft.com/office/powerpoint/2010/main" val="2325559575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875970"/>
            <a:ext cx="8839200" cy="5217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Облик абдомена (трбушног зида)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Нормално у равни грудног коша 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Код жена-већа дебљина трбушног зида (равномерно распоређено поткожно масно ткиво), косматост женског типа, ограничена хоризонталном линијом, костални тип дисања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Код мушкараца-јаче истакнути трбушни мишићи, косматост пубичног дела иде до пупка, абдоминални тип дисања</a:t>
            </a:r>
          </a:p>
          <a:p>
            <a:pPr>
              <a:lnSpc>
                <a:spcPct val="150000"/>
              </a:lnSpc>
              <a:defRPr/>
            </a:pP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Респираторна покретљивост трбуха: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  Нормално прати респираторне покрете грудног коша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Појачана респираторна покретљивост трбушног зида-обољења плеуре и плућа (плеуритис, пнеумонија, емфизем плућа)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Смањена респираторна покретљивост трбушног зида-надражај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перитонеума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, површно дисање, трбушни зид мање или више затегнут</a:t>
            </a:r>
          </a:p>
          <a:p>
            <a:pPr>
              <a:lnSpc>
                <a:spcPct val="150000"/>
              </a:lnSpc>
            </a:pPr>
            <a:endParaRPr lang="sr-Cyrl-RS" sz="1600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A28BF47-40A4-6F5B-B010-18BC17EA19E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ИНСПЕКЦИЈА АБДОМЕНА</a:t>
            </a:r>
          </a:p>
        </p:txBody>
      </p:sp>
    </p:spTree>
    <p:extLst>
      <p:ext uri="{BB962C8B-B14F-4D97-AF65-F5344CB8AC3E}">
        <p14:creationId xmlns:p14="http://schemas.microsoft.com/office/powerpoint/2010/main" val="216293132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7896" y="1844824"/>
            <a:ext cx="84682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400" b="1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          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400" dirty="0">
                <a:latin typeface="Palatino Linotype" panose="02040502050505030304" pitchFamily="18" charset="0"/>
                <a:cs typeface="Arial" pitchFamily="34" charset="0"/>
              </a:rPr>
              <a:t>Аутоанамнеза-податке добијамо од болесника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400" dirty="0">
                <a:latin typeface="Palatino Linotype" panose="02040502050505030304" pitchFamily="18" charset="0"/>
                <a:cs typeface="Arial" pitchFamily="34" charset="0"/>
              </a:rPr>
              <a:t>Хетероанамнеза-податке добијамо од чланова породице, родбине, пријатеља, обично иколико болесник није у стању да сам даје анамнестичке податке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E9C3959-35BD-F431-E7F1-60367D80EC1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GB" sz="2800" b="1" dirty="0">
                <a:solidFill>
                  <a:schemeClr val="bg1"/>
                </a:solidFill>
                <a:latin typeface="Palatino Linotype" pitchFamily="18" charset="0"/>
              </a:rPr>
              <a:t>A</a:t>
            </a: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намнез</a:t>
            </a:r>
            <a:r>
              <a:rPr lang="en-GB" sz="2800" b="1" dirty="0">
                <a:solidFill>
                  <a:schemeClr val="bg1"/>
                </a:solidFill>
                <a:latin typeface="Palatino Linotype" pitchFamily="18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516516552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" y="1570502"/>
            <a:ext cx="8953500" cy="3370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Промене у облику:</a:t>
            </a:r>
          </a:p>
          <a:p>
            <a:pPr>
              <a:lnSpc>
                <a:spcPct val="150000"/>
              </a:lnSpc>
              <a:defRPr/>
            </a:pP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    Испод равни грудног коша: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потхрањеност,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гастроентероптоза,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израженаа пулсација абдоминалне аорте у пределу епигастријума и умбиликуса (спуштањем трансверзалног колона, желуца и црева у доњи део абдомена, абдоминална аорта је непосредно испод трбушног зида),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умбиликус је спуштен (физиолошки је на средини између </a:t>
            </a:r>
            <a:r>
              <a:rPr lang="sr-Latn-RS" sz="1600" dirty="0" err="1">
                <a:latin typeface="Palatino Linotype" panose="02040502050505030304" pitchFamily="18" charset="0"/>
                <a:cs typeface="Arial" pitchFamily="34" charset="0"/>
              </a:rPr>
              <a:t>procesus</a:t>
            </a:r>
            <a:r>
              <a:rPr lang="sr-Latn-R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Latn-RS" sz="1600" dirty="0" err="1">
                <a:latin typeface="Palatino Linotype" panose="02040502050505030304" pitchFamily="18" charset="0"/>
                <a:cs typeface="Arial" pitchFamily="34" charset="0"/>
              </a:rPr>
              <a:t>ksifoideusa</a:t>
            </a:r>
            <a:r>
              <a:rPr lang="sr-Latn-R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и симфизе)</a:t>
            </a:r>
            <a:endParaRPr lang="sr-Cyrl-CS" sz="1600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EFC9CA0-6605-21BD-21C7-77E8EA82889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ИНСПЕКЦИЈА АБДОМЕНА</a:t>
            </a:r>
          </a:p>
        </p:txBody>
      </p:sp>
    </p:spTree>
    <p:extLst>
      <p:ext uri="{BB962C8B-B14F-4D97-AF65-F5344CB8AC3E}">
        <p14:creationId xmlns:p14="http://schemas.microsoft.com/office/powerpoint/2010/main" val="2580850845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664" y="620688"/>
            <a:ext cx="8686800" cy="596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     Изнад равни грудног коша: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нагомилавање поткожног масног ткива у мезентеријуму и трбушном зиду, подједнако нагомилавање у свим деловима тела (</a:t>
            </a:r>
            <a:r>
              <a:rPr lang="sr-Latn-RS" sz="1600" dirty="0">
                <a:latin typeface="Palatino Linotype" panose="02040502050505030304" pitchFamily="18" charset="0"/>
                <a:cs typeface="Arial" pitchFamily="34" charset="0"/>
              </a:rPr>
              <a:t>obesitas)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или на појединим предилекционим местима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повећан садржај ваздуха у желуцу и цревима (метеоризам)-трбушни зид напет, балонастог изгледа, са пупком у нивоу или изнад равни коже (аерогастрија, аероколија, атонија желуца и црева, субоклузија или  оклузија црева-илеус, са змијоликим покретима танкога црева)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прогресивна надутост-паралитички илеус (без перисталтичних покрета, без шумова) асцитес-слободна течност у трбушној дупљи  (лежећи положај–"жабљи трбух"; стојећи положај– трбух виси преко симфизе; бочни положај–шири на страну на којој болесник лежи следећи силу земљине теже);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велика количина течности (&gt;20</a:t>
            </a:r>
            <a:r>
              <a:rPr lang="sr-Latn-RS" sz="1600" dirty="0">
                <a:latin typeface="Palatino Linotype" panose="02040502050505030304" pitchFamily="18" charset="0"/>
                <a:cs typeface="Arial" pitchFamily="34" charset="0"/>
              </a:rPr>
              <a:t> l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)–напет трбух са глатком и сјајном кожом, избочен умбиликус изнад равни коже</a:t>
            </a:r>
            <a:endParaRPr lang="sr-Latn-C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  увећање абдоминалних органа (увећање јетре и слезине, трудноћа, туморими, дистензија мокраћне бешике услед ретенције мокраће, оваријалне цисте)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688EF75-108D-6DC6-01E4-A799CBA7371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ИНСПЕКЦИЈА АБДОМЕНА</a:t>
            </a:r>
          </a:p>
        </p:txBody>
      </p:sp>
    </p:spTree>
    <p:extLst>
      <p:ext uri="{BB962C8B-B14F-4D97-AF65-F5344CB8AC3E}">
        <p14:creationId xmlns:p14="http://schemas.microsoft.com/office/powerpoint/2010/main" val="582024232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994438"/>
            <a:ext cx="8686800" cy="4204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sr-Cyrl-CS" dirty="0">
              <a:latin typeface="Palatino Linotype" panose="02040502050505030304" pitchFamily="18" charset="0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sr-Cyrl-CS" b="1" dirty="0">
                <a:latin typeface="Palatino Linotype" panose="02040502050505030304" pitchFamily="18" charset="0"/>
                <a:cs typeface="Arial" charset="0"/>
              </a:rPr>
              <a:t>Изглед коже абдомена: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sr-Cyrl-CS" dirty="0">
                <a:latin typeface="Palatino Linotype" panose="02040502050505030304" pitchFamily="18" charset="0"/>
                <a:cs typeface="Arial" charset="0"/>
              </a:rPr>
              <a:t>Боја коже: ружичаста, бледа, цијанотична, иктерична, (</a:t>
            </a:r>
            <a:r>
              <a:rPr lang="sr-Latn-CS" dirty="0">
                <a:latin typeface="Palatino Linotype" panose="02040502050505030304" pitchFamily="18" charset="0"/>
                <a:cs typeface="Arial" charset="0"/>
              </a:rPr>
              <a:t>Cullen, Grey-Turner–</a:t>
            </a:r>
            <a:r>
              <a:rPr lang="sr-Cyrl-CS" dirty="0">
                <a:latin typeface="Palatino Linotype" panose="02040502050505030304" pitchFamily="18" charset="0"/>
                <a:cs typeface="Arial" charset="0"/>
              </a:rPr>
              <a:t>акутни панкреатитис)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sr-Cyrl-CS" dirty="0">
                <a:latin typeface="Palatino Linotype" panose="02040502050505030304" pitchFamily="18" charset="0"/>
                <a:cs typeface="Arial" charset="0"/>
              </a:rPr>
              <a:t>Промене на кожи: оспа (алергије, инфекције, кожне болести...), стрије (</a:t>
            </a:r>
            <a:r>
              <a:rPr lang="sr-Cyrl-RS" dirty="0">
                <a:latin typeface="Palatino Linotype" panose="02040502050505030304" pitchFamily="18" charset="0"/>
                <a:cs typeface="Arial" charset="0"/>
              </a:rPr>
              <a:t>кортико терапија, губитак масе у поткожном ткиву, </a:t>
            </a:r>
            <a:r>
              <a:rPr lang="sr-Cyrl-CS" dirty="0">
                <a:latin typeface="Palatino Linotype" panose="02040502050505030304" pitchFamily="18" charset="0"/>
                <a:cs typeface="Arial" charset="0"/>
              </a:rPr>
              <a:t>ожиљци( повредне, претходне хируршке интервенције...), промене на крвним судовима (колатерални поткожни крвоток-поремећена венска циркулација горње или доње шупље вене)</a:t>
            </a:r>
          </a:p>
          <a:p>
            <a:pPr>
              <a:lnSpc>
                <a:spcPct val="150000"/>
              </a:lnSpc>
            </a:pPr>
            <a:endParaRPr lang="sr-Latn-CS" dirty="0">
              <a:latin typeface="Palatino Linotype" panose="02040502050505030304" pitchFamily="18" charset="0"/>
              <a:cs typeface="Arial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5048239-A83B-0BEF-C4AC-8FB497D5A17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ИНСПЕКЦИЈА АБДОМЕНА</a:t>
            </a:r>
          </a:p>
        </p:txBody>
      </p:sp>
    </p:spTree>
    <p:extLst>
      <p:ext uri="{BB962C8B-B14F-4D97-AF65-F5344CB8AC3E}">
        <p14:creationId xmlns:p14="http://schemas.microsoft.com/office/powerpoint/2010/main" val="2253058700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9E41DAC-B7CA-4DFA-E9EC-D3FDC7AB1AEE}"/>
              </a:ext>
            </a:extLst>
          </p:cNvPr>
          <p:cNvSpPr txBox="1">
            <a:spLocks/>
          </p:cNvSpPr>
          <p:nvPr/>
        </p:nvSpPr>
        <p:spPr>
          <a:xfrm>
            <a:off x="0" y="2209800"/>
            <a:ext cx="9144000" cy="22860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800" b="1" dirty="0">
                <a:solidFill>
                  <a:schemeClr val="bg1"/>
                </a:solidFill>
                <a:latin typeface="Palatino Linotype" pitchFamily="18" charset="0"/>
              </a:rPr>
              <a:t>АУСКУЛТАЦИЈА АБДОМЕНА</a:t>
            </a:r>
          </a:p>
        </p:txBody>
      </p:sp>
    </p:spTree>
    <p:extLst>
      <p:ext uri="{BB962C8B-B14F-4D97-AF65-F5344CB8AC3E}">
        <p14:creationId xmlns:p14="http://schemas.microsoft.com/office/powerpoint/2010/main" val="210644819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1" y="743568"/>
            <a:ext cx="8534400" cy="5709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помоћу дијафрагме стетоскопа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пре перкусије и палпације</a:t>
            </a:r>
          </a:p>
          <a:p>
            <a:pPr>
              <a:lnSpc>
                <a:spcPct val="150000"/>
              </a:lnSpc>
              <a:defRPr/>
            </a:pPr>
            <a:endParaRPr lang="sr-Cyrl-C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Слушање: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цревне перисталтике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трења у абдомену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васкуларних шумова</a:t>
            </a:r>
          </a:p>
          <a:p>
            <a:pPr>
              <a:lnSpc>
                <a:spcPct val="150000"/>
              </a:lnSpc>
              <a:defRPr/>
            </a:pPr>
            <a:endParaRPr lang="sr-Cyrl-CS" sz="1600" b="1" dirty="0">
              <a:solidFill>
                <a:srgbClr val="FF0000"/>
              </a:solidFill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sr-Cyrl-CS" sz="1600" b="1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1. Аускултација цревне </a:t>
            </a:r>
            <a:r>
              <a:rPr lang="sr-Cyrl-CS" sz="1600" b="1" dirty="0" err="1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перисталтике</a:t>
            </a:r>
            <a:endParaRPr lang="sr-Cyrl-CS" sz="1600" b="1" dirty="0">
              <a:solidFill>
                <a:srgbClr val="FF0000"/>
              </a:solidFill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Нормално-у неједнаким интервалима клокотање као последица претакања течности и ваздуха током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перисталтичних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покрета црева, на 5-10 секунди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Појачана цревна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перисталтика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-гладне особе, акутни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гастроентероколитис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,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субоклузија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или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оклузија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танкога или дебелог црева (код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илеуса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учестали, непрекидни,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перисталтички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таласи, стално чујно клокотање)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Код паралитичког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илеуса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-нема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перисталтике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(</a:t>
            </a:r>
            <a:r>
              <a:rPr lang="en-US" sz="1600" dirty="0">
                <a:latin typeface="Palatino Linotype" panose="02040502050505030304" pitchFamily="18" charset="0"/>
                <a:cs typeface="Arial" pitchFamily="34" charset="0"/>
              </a:rPr>
              <a:t>“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мртва тишина</a:t>
            </a:r>
            <a:r>
              <a:rPr lang="en-US" sz="1600" dirty="0">
                <a:latin typeface="Palatino Linotype" panose="02040502050505030304" pitchFamily="18" charset="0"/>
                <a:cs typeface="Arial" pitchFamily="34" charset="0"/>
              </a:rPr>
              <a:t>“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)</a:t>
            </a:r>
            <a:endParaRPr lang="sr-Cyrl-C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600" dirty="0">
                <a:latin typeface="Palatino Linotype" panose="02040502050505030304" pitchFamily="18" charset="0"/>
                <a:cs typeface="Arial" pitchFamily="34" charset="0"/>
              </a:rPr>
              <a:t>&gt; 2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минута слушања потребно за  потврду одсуства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перисталтике</a:t>
            </a:r>
            <a:endParaRPr lang="en-US" sz="2400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8E7D005-E0C3-DB2E-CAD8-AA4418CCAE5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АУСКУЛТАЦИЈА АБДОМЕНА </a:t>
            </a:r>
          </a:p>
        </p:txBody>
      </p:sp>
    </p:spTree>
    <p:extLst>
      <p:ext uri="{BB962C8B-B14F-4D97-AF65-F5344CB8AC3E}">
        <p14:creationId xmlns:p14="http://schemas.microsoft.com/office/powerpoint/2010/main" val="32498578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915555A-581E-9DA4-536F-B03571A8447E}"/>
              </a:ext>
            </a:extLst>
          </p:cNvPr>
          <p:cNvSpPr txBox="1"/>
          <p:nvPr/>
        </p:nvSpPr>
        <p:spPr>
          <a:xfrm>
            <a:off x="107504" y="931722"/>
            <a:ext cx="8784976" cy="2958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Нормално-у неједнаким интервалима клокотање као последица претакања течности и ваздуха током перисталтичних покрета црева, на 5-10 секунди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Појачана цревна перисталтика-гладне особе, акутни гастроентероколитис, субоклузија или оклузија танкога или дебелог црева (код илеуса учестали, непрекидни, перисталтички таласи, стално чујно клокотање)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Код паралитичког илеуса-нема перисталтике (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“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мртва тишина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“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)</a:t>
            </a:r>
            <a:endParaRPr lang="sr-Cyrl-CS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&gt; 2</a:t>
            </a:r>
            <a:r>
              <a:rPr lang="sr-Cyrl-CS" dirty="0">
                <a:latin typeface="Palatino Linotype" panose="02040502050505030304" pitchFamily="18" charset="0"/>
                <a:cs typeface="Arial" pitchFamily="34" charset="0"/>
              </a:rPr>
              <a:t> минута слушања потребно за  потврду одсуства перисталтике</a:t>
            </a:r>
            <a:endParaRPr lang="en-US" sz="2800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38B911-B2BF-8188-F9DD-8C6F943F56B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Аускултација цревне перисталтике</a:t>
            </a:r>
          </a:p>
        </p:txBody>
      </p:sp>
    </p:spTree>
    <p:extLst>
      <p:ext uri="{BB962C8B-B14F-4D97-AF65-F5344CB8AC3E}">
        <p14:creationId xmlns:p14="http://schemas.microsoft.com/office/powerpoint/2010/main" val="2675737499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980728"/>
            <a:ext cx="9067800" cy="4204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sr-Cyrl-RS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Појачава се приликом дисања, због покрета оболелог органа током респирација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Код перитонитиса (запаљење перитонеума)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Перихепатично трење-чујно изнад јетре због запаљења њене капсуле (апсцес, ехинококус, тумори)</a:t>
            </a:r>
            <a:endParaRPr lang="sr-Cyrl-RS" b="1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Периспленично трење –чујно изнад слезине, у десном бочном положају болесника са подигнутом руком изнад главе (инфаркт слезине)</a:t>
            </a:r>
          </a:p>
          <a:p>
            <a:pPr>
              <a:lnSpc>
                <a:spcPct val="150000"/>
              </a:lnSpc>
            </a:pPr>
            <a:endParaRPr lang="sr-Cyrl-RS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sr-Cyrl-RS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8752E06-1DE6-9489-13FE-E7F33F3A25A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64704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>
                <a:solidFill>
                  <a:schemeClr val="bg1"/>
                </a:solidFill>
                <a:latin typeface="Palatino Linotype" pitchFamily="18" charset="0"/>
              </a:rPr>
              <a:t>Аускултација трења у абдомену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800" b="1" dirty="0">
                <a:solidFill>
                  <a:schemeClr val="bg1"/>
                </a:solidFill>
                <a:latin typeface="Palatino Linotype" pitchFamily="18" charset="0"/>
              </a:rPr>
              <a:t>(код запаљења или тумора)</a:t>
            </a:r>
          </a:p>
        </p:txBody>
      </p:sp>
    </p:spTree>
    <p:extLst>
      <p:ext uri="{BB962C8B-B14F-4D97-AF65-F5344CB8AC3E}">
        <p14:creationId xmlns:p14="http://schemas.microsoft.com/office/powerpoint/2010/main" val="1436892973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263886"/>
            <a:ext cx="8686800" cy="4620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 </a:t>
            </a:r>
            <a:endParaRPr lang="sr-Cyrl-RS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стеноза а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.</a:t>
            </a:r>
            <a:r>
              <a:rPr lang="en-US" dirty="0" err="1">
                <a:latin typeface="Palatino Linotype" panose="02040502050505030304" pitchFamily="18" charset="0"/>
                <a:cs typeface="Arial" pitchFamily="34" charset="0"/>
              </a:rPr>
              <a:t>renalis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Arial" pitchFamily="34" charset="0"/>
              </a:rPr>
              <a:t>dex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.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 et sin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.:систолни шум 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2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cm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 изнад пупка, на медиоклавикуларној линији десно и лево</a:t>
            </a:r>
            <a:endParaRPr lang="en-US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стеноза и анеуризма а</a:t>
            </a:r>
            <a:r>
              <a:rPr lang="en-US" dirty="0" err="1">
                <a:latin typeface="Palatino Linotype" panose="02040502050505030304" pitchFamily="18" charset="0"/>
                <a:cs typeface="Arial" pitchFamily="34" charset="0"/>
              </a:rPr>
              <a:t>orta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Arial" pitchFamily="34" charset="0"/>
              </a:rPr>
              <a:t>abdominalis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-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систолни шум 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2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cm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 изнад пупка, у нивоу слушања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Arial" pitchFamily="34" charset="0"/>
              </a:rPr>
              <a:t>art.renalis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(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између њих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шумови а. </a:t>
            </a:r>
            <a:r>
              <a:rPr lang="sr-Latn-RS" dirty="0">
                <a:latin typeface="Palatino Linotype" panose="02040502050505030304" pitchFamily="18" charset="0"/>
                <a:cs typeface="Arial" pitchFamily="34" charset="0"/>
              </a:rPr>
              <a:t>iliaca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Arial" pitchFamily="34" charset="0"/>
              </a:rPr>
              <a:t>dex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 et sin</a:t>
            </a:r>
            <a:r>
              <a:rPr lang="sr-Latn-R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слушају се у истој вертикали где се слушају реналне артерије, на линији која спаја </a:t>
            </a:r>
            <a:r>
              <a:rPr lang="en-US" dirty="0" err="1">
                <a:latin typeface="Palatino Linotype" panose="02040502050505030304" pitchFamily="18" charset="0"/>
                <a:cs typeface="Arial" pitchFamily="34" charset="0"/>
              </a:rPr>
              <a:t>spinu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Arial" pitchFamily="34" charset="0"/>
              </a:rPr>
              <a:t>ilijaku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 anterior superior,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 изнад </a:t>
            </a:r>
            <a:r>
              <a:rPr lang="en-US" dirty="0" err="1">
                <a:latin typeface="Palatino Linotype" panose="02040502050505030304" pitchFamily="18" charset="0"/>
                <a:cs typeface="Arial" pitchFamily="34" charset="0"/>
              </a:rPr>
              <a:t>ligamentuma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Arial" pitchFamily="34" charset="0"/>
              </a:rPr>
              <a:t>ingvinale</a:t>
            </a:r>
            <a:endParaRPr lang="en-US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RS" dirty="0" err="1">
                <a:latin typeface="Palatino Linotype" panose="02040502050505030304" pitchFamily="18" charset="0"/>
                <a:cs typeface="Arial" pitchFamily="34" charset="0"/>
              </a:rPr>
              <a:t>Феморална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 артерија </a:t>
            </a:r>
            <a:r>
              <a:rPr lang="en-US" dirty="0" err="1">
                <a:latin typeface="Palatino Linotype" panose="02040502050505030304" pitchFamily="18" charset="0"/>
                <a:cs typeface="Arial" pitchFamily="34" charset="0"/>
              </a:rPr>
              <a:t>dex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 et sin-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слуша се испод 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Arial" pitchFamily="34" charset="0"/>
              </a:rPr>
              <a:t>lig.ingvinale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у истој вертикали где се слушају реналне артерије</a:t>
            </a:r>
            <a:endParaRPr lang="en-US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венски шумови код цирозе јетре, у епигастријуму и око јетре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4180029-C080-3AB4-7E5A-2BFF2503B1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Васкуларни шумови у абдомену</a:t>
            </a:r>
          </a:p>
        </p:txBody>
      </p:sp>
    </p:spTree>
    <p:extLst>
      <p:ext uri="{BB962C8B-B14F-4D97-AF65-F5344CB8AC3E}">
        <p14:creationId xmlns:p14="http://schemas.microsoft.com/office/powerpoint/2010/main" val="2787402833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9E41DAC-B7CA-4DFA-E9EC-D3FDC7AB1AEE}"/>
              </a:ext>
            </a:extLst>
          </p:cNvPr>
          <p:cNvSpPr txBox="1">
            <a:spLocks/>
          </p:cNvSpPr>
          <p:nvPr/>
        </p:nvSpPr>
        <p:spPr>
          <a:xfrm>
            <a:off x="0" y="2209800"/>
            <a:ext cx="9144000" cy="22860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800" b="1" dirty="0">
                <a:solidFill>
                  <a:schemeClr val="bg1"/>
                </a:solidFill>
                <a:latin typeface="Palatino Linotype" pitchFamily="18" charset="0"/>
              </a:rPr>
              <a:t>ПЕРКУСИЈА АБДОМЕНА</a:t>
            </a:r>
          </a:p>
        </p:txBody>
      </p:sp>
    </p:spTree>
    <p:extLst>
      <p:ext uri="{BB962C8B-B14F-4D97-AF65-F5344CB8AC3E}">
        <p14:creationId xmlns:p14="http://schemas.microsoft.com/office/powerpoint/2010/main" val="3326145270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2647" y="724989"/>
            <a:ext cx="8763000" cy="2958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sr-Cyrl-CS" dirty="0">
              <a:latin typeface="Palatino Linotype" panose="02040502050505030304" pitchFamily="18" charset="0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sr-Cyrl-CS" b="1" dirty="0">
                <a:latin typeface="Palatino Linotype" panose="02040502050505030304" pitchFamily="18" charset="0"/>
                <a:cs typeface="Arial" charset="0"/>
              </a:rPr>
              <a:t>После инспекције и само ако нема болности трбуха или дефанса мускулатуре!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>
                <a:latin typeface="Palatino Linotype" panose="02040502050505030304" pitchFamily="18" charset="0"/>
                <a:cs typeface="Arial" charset="0"/>
              </a:rPr>
              <a:t>Директна или дигито-дигитална метода и комбинована метода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>
                <a:latin typeface="Palatino Linotype" panose="02040502050505030304" pitchFamily="18" charset="0"/>
                <a:cs typeface="Arial" charset="0"/>
              </a:rPr>
              <a:t>Нормално </a:t>
            </a:r>
            <a:r>
              <a:rPr lang="sr-Cyrl-CS" dirty="0" err="1">
                <a:latin typeface="Palatino Linotype" panose="02040502050505030304" pitchFamily="18" charset="0"/>
                <a:cs typeface="Arial" charset="0"/>
              </a:rPr>
              <a:t>тимпаничан</a:t>
            </a:r>
            <a:r>
              <a:rPr lang="sr-Cyrl-CS" dirty="0">
                <a:latin typeface="Palatino Linotype" panose="02040502050505030304" pitchFamily="18" charset="0"/>
                <a:cs typeface="Arial" charset="0"/>
              </a:rPr>
              <a:t> звук, неједнаког тоналитета, тмуо над компактним органима (јетра, слезина, </a:t>
            </a:r>
            <a:r>
              <a:rPr lang="sr-Cyrl-CS" dirty="0" err="1">
                <a:latin typeface="Palatino Linotype" panose="02040502050505030304" pitchFamily="18" charset="0"/>
                <a:cs typeface="Arial" charset="0"/>
              </a:rPr>
              <a:t>асцитес</a:t>
            </a:r>
            <a:r>
              <a:rPr lang="sr-Cyrl-CS" dirty="0">
                <a:latin typeface="Palatino Linotype" panose="02040502050505030304" pitchFamily="18" charset="0"/>
                <a:cs typeface="Arial" charset="0"/>
              </a:rPr>
              <a:t>, тумори)</a:t>
            </a:r>
          </a:p>
          <a:p>
            <a:pPr>
              <a:lnSpc>
                <a:spcPct val="150000"/>
              </a:lnSpc>
            </a:pPr>
            <a:endParaRPr lang="sr-Cyrl-CS" dirty="0">
              <a:latin typeface="Palatino Linotype" panose="02040502050505030304" pitchFamily="18" charset="0"/>
              <a:cs typeface="Arial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058CFEC-9A1B-2D13-A77C-D75F10D3583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ПЕРКУСИЈА АБДОМЕНА</a:t>
            </a:r>
          </a:p>
        </p:txBody>
      </p:sp>
    </p:spTree>
    <p:extLst>
      <p:ext uri="{BB962C8B-B14F-4D97-AF65-F5344CB8AC3E}">
        <p14:creationId xmlns:p14="http://schemas.microsoft.com/office/powerpoint/2010/main" val="72617512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923687"/>
            <a:ext cx="8458200" cy="5961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       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Какав је </a:t>
            </a:r>
            <a:r>
              <a:rPr lang="sr-Cyrl-RS" sz="1400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апетит</a:t>
            </a: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, појачан, ослабљен</a:t>
            </a:r>
            <a:r>
              <a:rPr lang="en-US" sz="1400" dirty="0">
                <a:latin typeface="Palatino Linotype" panose="02040502050505030304" pitchFamily="18" charset="0"/>
                <a:cs typeface="Arial" pitchFamily="34" charset="0"/>
              </a:rPr>
              <a:t>?</a:t>
            </a:r>
            <a:endParaRPr lang="sr-Cyrl-RS" sz="14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Губитак у </a:t>
            </a:r>
            <a:r>
              <a:rPr lang="sr-Cyrl-RS" sz="1400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телесној маси </a:t>
            </a: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и колико килограма за одређени временски период?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Појачан осећај </a:t>
            </a:r>
            <a:r>
              <a:rPr lang="sr-Cyrl-RS" sz="1400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жеђи</a:t>
            </a:r>
            <a:r>
              <a:rPr lang="en-US" sz="1400" dirty="0">
                <a:latin typeface="Palatino Linotype" panose="02040502050505030304" pitchFamily="18" charset="0"/>
                <a:cs typeface="Arial" pitchFamily="34" charset="0"/>
              </a:rPr>
              <a:t>?</a:t>
            </a:r>
            <a:endParaRPr lang="sr-Cyrl-RS" sz="14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Тегобе при </a:t>
            </a:r>
            <a:r>
              <a:rPr lang="sr-Cyrl-RS" sz="1400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гутању</a:t>
            </a: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 хране (чврсте или течне)</a:t>
            </a:r>
            <a:r>
              <a:rPr lang="en-US" sz="1400" dirty="0">
                <a:latin typeface="Palatino Linotype" panose="02040502050505030304" pitchFamily="18" charset="0"/>
                <a:cs typeface="Arial" pitchFamily="34" charset="0"/>
              </a:rPr>
              <a:t>?</a:t>
            </a:r>
            <a:endParaRPr lang="sr-Cyrl-RS" sz="14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Мучнина, гађење</a:t>
            </a:r>
            <a:r>
              <a:rPr lang="sr-Cyrl-RS" sz="1400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, повраћање</a:t>
            </a: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, неподношење одређене хране</a:t>
            </a:r>
            <a:r>
              <a:rPr lang="en-US" sz="1400" dirty="0">
                <a:latin typeface="Palatino Linotype" panose="02040502050505030304" pitchFamily="18" charset="0"/>
                <a:cs typeface="Arial" pitchFamily="34" charset="0"/>
              </a:rPr>
              <a:t>?</a:t>
            </a: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Тегобе у пределу у желуца; њихов карактер (</a:t>
            </a:r>
            <a:r>
              <a:rPr lang="sr-Cyrl-RS" sz="1400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болови, жарење, печење, грчеви</a:t>
            </a: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), интензитет бола, локализација, ширење, престанак (спонтано, уз помоћ терапије)</a:t>
            </a:r>
            <a:r>
              <a:rPr lang="en-US" sz="1400" dirty="0">
                <a:latin typeface="Palatino Linotype" panose="02040502050505030304" pitchFamily="18" charset="0"/>
                <a:cs typeface="Arial" pitchFamily="34" charset="0"/>
              </a:rPr>
              <a:t>?</a:t>
            </a:r>
            <a:endParaRPr lang="sr-Cyrl-RS" sz="14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Ако је присутан бол да ли је у вези са </a:t>
            </a:r>
            <a:r>
              <a:rPr lang="sr-Cyrl-RS" sz="1400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узимањем хране</a:t>
            </a: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 или се јавља пре, током или након оброка</a:t>
            </a:r>
            <a:r>
              <a:rPr lang="en-US" sz="1400" dirty="0">
                <a:latin typeface="Palatino Linotype" panose="02040502050505030304" pitchFamily="18" charset="0"/>
                <a:cs typeface="Arial" pitchFamily="34" charset="0"/>
              </a:rPr>
              <a:t>?</a:t>
            </a:r>
            <a:endParaRPr lang="sr-Cyrl-RS" sz="14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Локализација бола, правац ширења, интензитет, </a:t>
            </a:r>
            <a:r>
              <a:rPr lang="sr-Cyrl-RS" sz="1400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пропратне тегобе </a:t>
            </a: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(мучнина, повраћање, пролив, повишена температура…)?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Сезонски карактер </a:t>
            </a: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бола (током одређеног годишњег доба)</a:t>
            </a:r>
            <a:r>
              <a:rPr lang="en-US" sz="1400" dirty="0">
                <a:latin typeface="Palatino Linotype" panose="02040502050505030304" pitchFamily="18" charset="0"/>
                <a:cs typeface="Arial" pitchFamily="34" charset="0"/>
              </a:rPr>
              <a:t>?</a:t>
            </a:r>
            <a:endParaRPr lang="sr-Cyrl-RS" sz="14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Повраћање </a:t>
            </a:r>
            <a:r>
              <a:rPr lang="sr-Cyrl-RS" sz="1400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свеже крви или тамног садржаја</a:t>
            </a:r>
            <a:r>
              <a:rPr lang="en-US" sz="1400" dirty="0">
                <a:latin typeface="Palatino Linotype" panose="02040502050505030304" pitchFamily="18" charset="0"/>
                <a:cs typeface="Arial" pitchFamily="34" charset="0"/>
              </a:rPr>
              <a:t>?</a:t>
            </a:r>
            <a:endParaRPr lang="sr-Cyrl-RS" sz="14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Појава </a:t>
            </a:r>
            <a:r>
              <a:rPr lang="sr-Cyrl-RS" sz="1400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црне столице, свеже крви </a:t>
            </a: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у столици, крви након столице</a:t>
            </a:r>
            <a:r>
              <a:rPr lang="en-US" sz="1400" dirty="0">
                <a:latin typeface="Palatino Linotype" panose="02040502050505030304" pitchFamily="18" charset="0"/>
                <a:cs typeface="Arial" pitchFamily="34" charset="0"/>
              </a:rPr>
              <a:t>?</a:t>
            </a:r>
            <a:endParaRPr lang="sr-Cyrl-RS" sz="14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Осећај </a:t>
            </a:r>
            <a:r>
              <a:rPr lang="sr-Cyrl-RS" sz="1400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надимања </a:t>
            </a: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трбуха?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Нередовна столица</a:t>
            </a:r>
            <a:r>
              <a:rPr lang="sr-Cyrl-RS" sz="1400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, поремећај ритма цревног пражњења</a:t>
            </a: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, смењивање затвора и пролива</a:t>
            </a:r>
            <a:r>
              <a:rPr lang="en-US" sz="1400" dirty="0">
                <a:latin typeface="Palatino Linotype" panose="02040502050505030304" pitchFamily="18" charset="0"/>
                <a:cs typeface="Arial" pitchFamily="34" charset="0"/>
              </a:rPr>
              <a:t>?</a:t>
            </a:r>
            <a:endParaRPr lang="sr-Cyrl-RS" sz="14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Изглед</a:t>
            </a:r>
            <a:r>
              <a:rPr lang="sr-Cyrl-RS" sz="1400" dirty="0">
                <a:latin typeface="Palatino Linotype" panose="02040502050505030304" pitchFamily="18" charset="0"/>
                <a:cs typeface="Arial" pitchFamily="34" charset="0"/>
              </a:rPr>
              <a:t>, боја,конзистенција, мирис столице</a:t>
            </a:r>
            <a:r>
              <a:rPr lang="en-US" sz="1400" dirty="0">
                <a:latin typeface="Palatino Linotype" panose="02040502050505030304" pitchFamily="18" charset="0"/>
                <a:cs typeface="Arial" pitchFamily="34" charset="0"/>
              </a:rPr>
              <a:t>?</a:t>
            </a:r>
            <a:endParaRPr lang="sr-Cyrl-RS" sz="1400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40E882A-C0CF-CC32-B4C3-57E8B0D8854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GB" sz="2800" b="1" dirty="0">
                <a:solidFill>
                  <a:schemeClr val="bg1"/>
                </a:solidFill>
                <a:latin typeface="Palatino Linotype" pitchFamily="18" charset="0"/>
              </a:rPr>
              <a:t>A</a:t>
            </a: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намнез</a:t>
            </a:r>
            <a:r>
              <a:rPr lang="en-GB" sz="2800" b="1" dirty="0">
                <a:solidFill>
                  <a:schemeClr val="bg1"/>
                </a:solidFill>
                <a:latin typeface="Palatino Linotype" pitchFamily="18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024629495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41363"/>
            <a:ext cx="8458200" cy="5955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Latn-RS" sz="1600" b="1" dirty="0">
                <a:latin typeface="Palatino Linotype" panose="02040502050505030304" pitchFamily="18" charset="0"/>
                <a:cs typeface="Arial" pitchFamily="34" charset="0"/>
              </a:rPr>
              <a:t>Ascites</a:t>
            </a: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-присуство слободне течности у трбушној дупљи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Мања количина течности, до1: колено-лакатни положај, перкуторна тмулост у пределу умбиликуса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1-3 литра течности-тмулост у пределу хипогастријума (у стојећем положају изнад симфизе)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&gt;5 литара течности: избоченост трбушног зида, перкуторно изражена конкавна линија тмулости у кранијалном смеру (слободна течност) и конвексна линија тмулости (инкапсулирана течност-цисте)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Лепезаста перкусија-код присуства веће количине течности  перкусија се врши од епигастријума ка хипогастријуму, при чему тимпаничан перкуторни звук прелази у тмули</a:t>
            </a:r>
          </a:p>
          <a:p>
            <a:pPr>
              <a:lnSpc>
                <a:spcPct val="150000"/>
              </a:lnSpc>
            </a:pP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Перкусија у бочном положају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Услед кретања течности под утицајем силе земљине теже, течност се накупља у доњим деловима трбуха, односно на страни на којој лежи и у том пределу се добија перкуторна тмулост, а на горњој супротној страни тимпанизам</a:t>
            </a:r>
          </a:p>
          <a:p>
            <a:pPr>
              <a:lnSpc>
                <a:spcPct val="150000"/>
              </a:lnSpc>
            </a:pPr>
            <a:endParaRPr lang="sr-Cyrl-RS" sz="1600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D4674C1-4E39-D298-3196-3E030CAA3A9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ПЕРКУСИЈА АБДОМЕНА</a:t>
            </a:r>
          </a:p>
        </p:txBody>
      </p:sp>
    </p:spTree>
    <p:extLst>
      <p:ext uri="{BB962C8B-B14F-4D97-AF65-F5344CB8AC3E}">
        <p14:creationId xmlns:p14="http://schemas.microsoft.com/office/powerpoint/2010/main" val="211262093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052" y="488055"/>
            <a:ext cx="8953500" cy="6325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R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Феномен флуктуације:</a:t>
            </a:r>
            <a:endParaRPr lang="sr-Cyrl-R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шака леве руке на бок са десне стране, а другом руком се удара у супротну страну (леву) што доводи до покретања течности и удара у трбушни зид (десне стране) и осећа се као талас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Вибрација изазвана ударцем на зиду трбуха, преноси се кроз течност лонгитудинално, тако да се на супротном крају може осетити изазван талас течности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За разликовање од гојазности, рука болесника се ставља на средину његовог трбуха, при чему изостаје удар таласа на супротној страни код гојазних, а код асцита се јавља удар таласа течности на супротној страни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R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Позитиван феномен флуктуације: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1600" dirty="0" err="1">
                <a:latin typeface="Palatino Linotype" panose="02040502050505030304" pitchFamily="18" charset="0"/>
                <a:cs typeface="Arial" pitchFamily="34" charset="0"/>
              </a:rPr>
              <a:t>Асцитес</a:t>
            </a:r>
            <a:endParaRPr lang="sr-Cyrl-R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1600" dirty="0" err="1">
                <a:latin typeface="Palatino Linotype" panose="02040502050505030304" pitchFamily="18" charset="0"/>
                <a:cs typeface="Arial" pitchFamily="34" charset="0"/>
              </a:rPr>
              <a:t>Оваријалне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 цисте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1600" dirty="0" err="1">
                <a:latin typeface="Palatino Linotype" panose="02040502050505030304" pitchFamily="18" charset="0"/>
                <a:cs typeface="Arial" pitchFamily="34" charset="0"/>
              </a:rPr>
              <a:t>Дистендирана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 и препуњена мокраћна бешика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Шупљи органи са ретенцијом већих количина течности (</a:t>
            </a:r>
            <a:r>
              <a:rPr lang="sr-Cyrl-RS" sz="1600" dirty="0" err="1">
                <a:latin typeface="Palatino Linotype" panose="02040502050505030304" pitchFamily="18" charset="0"/>
                <a:cs typeface="Arial" pitchFamily="34" charset="0"/>
              </a:rPr>
              <a:t>дилатиран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 желудац, </a:t>
            </a:r>
            <a:r>
              <a:rPr lang="sr-Cyrl-RS" sz="1600" dirty="0" err="1">
                <a:latin typeface="Palatino Linotype" panose="02040502050505030304" pitchFamily="18" charset="0"/>
                <a:cs typeface="Arial" pitchFamily="34" charset="0"/>
              </a:rPr>
              <a:t>хидронефроза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 бубрега)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B3E8528-5D03-782E-37DA-FF61E5D47A4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ПЕРКУСИЈА АБДОМЕНА</a:t>
            </a:r>
          </a:p>
        </p:txBody>
      </p:sp>
    </p:spTree>
    <p:extLst>
      <p:ext uri="{BB962C8B-B14F-4D97-AF65-F5344CB8AC3E}">
        <p14:creationId xmlns:p14="http://schemas.microsoft.com/office/powerpoint/2010/main" val="4290046199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436" y="620688"/>
            <a:ext cx="8839200" cy="2270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Одређивање граница јетре:</a:t>
            </a:r>
          </a:p>
          <a:p>
            <a:pPr>
              <a:lnSpc>
                <a:spcPct val="150000"/>
              </a:lnSpc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Перкусија се врши на десној медиоклавикуларној линији (нормално 6-12 </a:t>
            </a:r>
            <a:r>
              <a:rPr lang="sr-Latn-RS" sz="1600" dirty="0">
                <a:latin typeface="Palatino Linotype" panose="02040502050505030304" pitchFamily="18" charset="0"/>
                <a:cs typeface="Arial" pitchFamily="34" charset="0"/>
              </a:rPr>
              <a:t>cm)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горња граница јетре: прелезак сонорности плућа у тмули перкуторног звука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доња граница јетре-тмулост: перкутовати испод нивоа пупка навише, до налаза перкуторне тмулости</a:t>
            </a:r>
          </a:p>
          <a:p>
            <a:pPr>
              <a:lnSpc>
                <a:spcPct val="150000"/>
              </a:lnSpc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Перкусијом на </a:t>
            </a:r>
            <a:r>
              <a:rPr lang="sr-Latn-RS" sz="1600" dirty="0">
                <a:latin typeface="Palatino Linotype" panose="02040502050505030304" pitchFamily="18" charset="0"/>
                <a:cs typeface="Arial" pitchFamily="34" charset="0"/>
              </a:rPr>
              <a:t>linei mediosternalis 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нормална димензија јетре је </a:t>
            </a:r>
            <a:r>
              <a:rPr lang="sr-Latn-RS" sz="1600" dirty="0">
                <a:latin typeface="Palatino Linotype" panose="02040502050505030304" pitchFamily="18" charset="0"/>
                <a:cs typeface="Arial" pitchFamily="34" charset="0"/>
              </a:rPr>
              <a:t>4-8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Latn-RS" sz="1600" dirty="0">
                <a:latin typeface="Palatino Linotype" panose="02040502050505030304" pitchFamily="18" charset="0"/>
                <a:cs typeface="Arial" pitchFamily="34" charset="0"/>
              </a:rPr>
              <a:t>cm</a:t>
            </a:r>
            <a:endParaRPr lang="sr-Cyrl-RS" sz="1600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298E09C-6223-9D61-2115-389E7889C5E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>
                <a:solidFill>
                  <a:schemeClr val="bg1"/>
                </a:solidFill>
                <a:latin typeface="Palatino Linotype" pitchFamily="18" charset="0"/>
              </a:rPr>
              <a:t>ПЕРКУСИЈА ЈЕТРЕ</a:t>
            </a:r>
          </a:p>
        </p:txBody>
      </p:sp>
    </p:spTree>
    <p:extLst>
      <p:ext uri="{BB962C8B-B14F-4D97-AF65-F5344CB8AC3E}">
        <p14:creationId xmlns:p14="http://schemas.microsoft.com/office/powerpoint/2010/main" val="2920670523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764473"/>
            <a:ext cx="8686800" cy="5463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Одређивање граница слезине: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 перкусијом по средњој аксиларној линији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са увећањем слезина се повећава на доле и медијално, јавља се тмулост уместо тимпанизма желуца</a:t>
            </a:r>
            <a:endParaRPr lang="sr-Cyrl-RS" sz="1600" b="1" dirty="0">
              <a:latin typeface="Palatino Linotype" panose="02040502050505030304" pitchFamily="18" charset="0"/>
              <a:cs typeface="Arial" pitchFamily="34" charset="0"/>
            </a:endParaRPr>
          </a:p>
          <a:p>
            <a:r>
              <a:rPr lang="sr-Latn-CS" sz="1600" b="1" dirty="0">
                <a:latin typeface="Palatino Linotype" panose="02040502050505030304" pitchFamily="18" charset="0"/>
                <a:cs typeface="Arial" pitchFamily="34" charset="0"/>
              </a:rPr>
              <a:t>Nixon–ov  </a:t>
            </a: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метод</a:t>
            </a:r>
            <a:endParaRPr lang="sr-Cyrl-C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У десном латерални декубитус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≤  8 </a:t>
            </a:r>
            <a:r>
              <a:rPr lang="sr-Latn-RS" sz="1600" dirty="0">
                <a:latin typeface="Palatino Linotype" panose="02040502050505030304" pitchFamily="18" charset="0"/>
                <a:cs typeface="Arial" pitchFamily="34" charset="0"/>
              </a:rPr>
              <a:t>cm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-а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Перкусија доњег левог поља предњег зида грудног коша између перкуторне сонорности плућа (6 међуребарни простор) и ребарног лука (</a:t>
            </a:r>
            <a:r>
              <a:rPr lang="sr-Latn-CS" sz="1600" dirty="0">
                <a:latin typeface="Palatino Linotype" panose="02040502050505030304" pitchFamily="18" charset="0"/>
                <a:cs typeface="Arial" charset="0"/>
              </a:rPr>
              <a:t>Traubeov 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простор)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Перкутује се према латералном делу грудног коша, уколико перзистира тимапнизам мало је вероватно да је увећана слезина</a:t>
            </a:r>
            <a:endParaRPr lang="sr-Cyrl-RS" sz="1600" b="1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sr-Latn-RS" sz="1600" b="1" dirty="0">
                <a:latin typeface="Palatino Linotype" panose="02040502050505030304" pitchFamily="18" charset="0"/>
                <a:cs typeface="Arial" pitchFamily="34" charset="0"/>
              </a:rPr>
              <a:t>Castell-</a:t>
            </a: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ов метод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Перкусија последњег међуребарног простора на предњој аксиларној линији лево, нормално тимпаничан звук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Пацијент дубоко удахне и задржи дах, затим поново перкусија последњег међуребарног простора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Ако је слезина нормалне величине одржава се тимпаничан перкуторни звук</a:t>
            </a:r>
            <a:endParaRPr lang="sr-Latn-CS" sz="1600" dirty="0">
              <a:latin typeface="Palatino Linotype" panose="02040502050505030304" pitchFamily="18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76675" y="3634684"/>
            <a:ext cx="45815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sr-Cyrl-RS" sz="1600" dirty="0"/>
          </a:p>
          <a:p>
            <a:endParaRPr lang="sr-Cyrl-R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56BE4B0-B121-CAB4-B7BF-2EAA508B62A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ПЕРКУСИЈА СЛЕЗИНЕ</a:t>
            </a:r>
          </a:p>
        </p:txBody>
      </p:sp>
    </p:spTree>
    <p:extLst>
      <p:ext uri="{BB962C8B-B14F-4D97-AF65-F5344CB8AC3E}">
        <p14:creationId xmlns:p14="http://schemas.microsoft.com/office/powerpoint/2010/main" val="194807381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9E41DAC-B7CA-4DFA-E9EC-D3FDC7AB1AEE}"/>
              </a:ext>
            </a:extLst>
          </p:cNvPr>
          <p:cNvSpPr txBox="1">
            <a:spLocks/>
          </p:cNvSpPr>
          <p:nvPr/>
        </p:nvSpPr>
        <p:spPr>
          <a:xfrm>
            <a:off x="0" y="2209800"/>
            <a:ext cx="9144000" cy="22860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800" b="1" dirty="0">
                <a:solidFill>
                  <a:schemeClr val="bg1"/>
                </a:solidFill>
                <a:latin typeface="Palatino Linotype" pitchFamily="18" charset="0"/>
              </a:rPr>
              <a:t>ПАЛПАЦИЈА АБДОМЕНА</a:t>
            </a:r>
          </a:p>
        </p:txBody>
      </p:sp>
    </p:spTree>
    <p:extLst>
      <p:ext uri="{BB962C8B-B14F-4D97-AF65-F5344CB8AC3E}">
        <p14:creationId xmlns:p14="http://schemas.microsoft.com/office/powerpoint/2010/main" val="814626650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977" y="764704"/>
            <a:ext cx="8763000" cy="3370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Површна палпација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Изводи једном руком, лагани  притисак на зид трбуха, да се изврши затезање мишића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Испитује стање трбушног зида и стање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перитонеума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 </a:t>
            </a:r>
            <a:r>
              <a:rPr lang="sr-Latn-CS" sz="1600" dirty="0">
                <a:latin typeface="Palatino Linotype" panose="02040502050505030304" pitchFamily="18" charset="0"/>
                <a:cs typeface="Arial" pitchFamily="34" charset="0"/>
              </a:rPr>
              <a:t>" </a:t>
            </a:r>
            <a:r>
              <a:rPr lang="sr-Latn-CS" sz="1600" dirty="0" err="1">
                <a:latin typeface="Palatino Linotype" panose="02040502050505030304" pitchFamily="18" charset="0"/>
                <a:cs typeface="Arial" pitchFamily="34" charset="0"/>
              </a:rPr>
              <a:t>defense</a:t>
            </a:r>
            <a:r>
              <a:rPr lang="sr-Latn-C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Latn-CS" sz="1600" dirty="0" err="1">
                <a:latin typeface="Palatino Linotype" panose="02040502050505030304" pitchFamily="18" charset="0"/>
                <a:cs typeface="Arial" pitchFamily="34" charset="0"/>
              </a:rPr>
              <a:t>musculaire</a:t>
            </a:r>
            <a:r>
              <a:rPr lang="sr-Latn-CS" sz="1600" dirty="0">
                <a:latin typeface="Palatino Linotype" panose="02040502050505030304" pitchFamily="18" charset="0"/>
                <a:cs typeface="Arial" pitchFamily="34" charset="0"/>
              </a:rPr>
              <a:t>„</a:t>
            </a:r>
            <a:endParaRPr lang="sr-Cyrl-R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Дубока </a:t>
            </a:r>
            <a:r>
              <a:rPr lang="sr-Cyrl-CS" sz="1600" b="1" dirty="0" err="1">
                <a:latin typeface="Palatino Linotype" panose="02040502050505030304" pitchFamily="18" charset="0"/>
                <a:cs typeface="Arial" pitchFamily="34" charset="0"/>
              </a:rPr>
              <a:t>палпација</a:t>
            </a:r>
            <a:endParaRPr lang="sr-Cyrl-CS" sz="1600" b="1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Са обе руке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Одређивање положаја, величине, конзистенције, стања површине абдоминалних органа (глатке, неравне, чворновате, ситнозрнасте), присуство тумора...</a:t>
            </a:r>
          </a:p>
          <a:p>
            <a:pPr>
              <a:lnSpc>
                <a:spcPct val="150000"/>
              </a:lnSpc>
            </a:pPr>
            <a:endParaRPr lang="sr-Cyrl-CS" sz="1600" b="1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sr-Cyrl-RS" sz="1600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BDB5181-11F0-8A89-65E3-63C1AAB03F6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ВРСТЕ ПАЛПАЦИЈЕ АБДОМЕНА</a:t>
            </a:r>
          </a:p>
        </p:txBody>
      </p:sp>
    </p:spTree>
    <p:extLst>
      <p:ext uri="{BB962C8B-B14F-4D97-AF65-F5344CB8AC3E}">
        <p14:creationId xmlns:p14="http://schemas.microsoft.com/office/powerpoint/2010/main" val="1066093552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191878"/>
            <a:ext cx="8763000" cy="4620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sr-Cyrl-RS" b="1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Лака флексија у лакатном зглобу, шаке постављене паралелно са површином трбуха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Прсти шаке састављени и померање прстију истовремено (синхроно)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Болесник лежи равно на леђима, са лако подигнутом главом на јастуку, опуштеним рукама поред тела, ногама савијеним у коленима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Лекар је са десне стране болесника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Пријатно топле руке лекара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Пре палпације питати болесника да ли има болове у трбуху, уколико има палпација се почиње супротно од места бола</a:t>
            </a:r>
          </a:p>
          <a:p>
            <a:pPr>
              <a:lnSpc>
                <a:spcPct val="150000"/>
              </a:lnSpc>
            </a:pPr>
            <a:endParaRPr lang="sr-Cyrl-RS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3CBE26D-1C35-647D-7971-DFAE2BB8784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Извођење палпације абдомена</a:t>
            </a:r>
          </a:p>
        </p:txBody>
      </p:sp>
    </p:spTree>
    <p:extLst>
      <p:ext uri="{BB962C8B-B14F-4D97-AF65-F5344CB8AC3E}">
        <p14:creationId xmlns:p14="http://schemas.microsoft.com/office/powerpoint/2010/main" val="2478532056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713371"/>
            <a:ext cx="8991600" cy="5955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Нормалан желудац не показује осетљивост!</a:t>
            </a:r>
          </a:p>
          <a:p>
            <a:pPr>
              <a:lnSpc>
                <a:spcPct val="150000"/>
              </a:lnSpc>
            </a:pPr>
            <a:r>
              <a:rPr lang="sr-Cyrl-CS" sz="1600" b="1" dirty="0">
                <a:solidFill>
                  <a:srgbClr val="FF0000"/>
                </a:solidFill>
                <a:latin typeface="Palatino Linotype" panose="02040502050505030304" pitchFamily="18" charset="0"/>
                <a:cs typeface="Arial" pitchFamily="34" charset="0"/>
              </a:rPr>
              <a:t>Болне тачке желуца: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Ксифоидна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тачка (испод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ксифоидног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процесуса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)-обољење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кардије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, средњих партија желуца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Епигастрична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тачка (средина између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ксифоидеуса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и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умбиликуса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)-болести желуца, повећане осетљивости плексус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солариса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,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гастроптоза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, неуропате   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Latn-CS" sz="1600" dirty="0" err="1">
                <a:latin typeface="Palatino Linotype" panose="02040502050505030304" pitchFamily="18" charset="0"/>
                <a:cs typeface="Arial" pitchFamily="34" charset="0"/>
              </a:rPr>
              <a:t>Obrasceva</a:t>
            </a:r>
            <a:r>
              <a:rPr lang="sr-Latn-C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тачка</a:t>
            </a:r>
            <a:r>
              <a:rPr lang="sr-Latn-CS" sz="1600" dirty="0">
                <a:latin typeface="Palatino Linotype" panose="02040502050505030304" pitchFamily="18" charset="0"/>
                <a:cs typeface="Arial" pitchFamily="34" charset="0"/>
              </a:rPr>
              <a:t> (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испод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ксифоидног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процесуса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за један прст удесно од медијалне линије и одговара положају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пилоруса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и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булбуса-дуоденални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улкус</a:t>
            </a:r>
            <a:endParaRPr lang="sr-Cyrl-C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Latn-CS" sz="1600" dirty="0" err="1">
                <a:latin typeface="Palatino Linotype" panose="02040502050505030304" pitchFamily="18" charset="0"/>
                <a:cs typeface="Arial" pitchFamily="34" charset="0"/>
              </a:rPr>
              <a:t>Ramondova</a:t>
            </a:r>
            <a:r>
              <a:rPr lang="sr-Latn-C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тачка (десни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хипохондријум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, спољна ивица десног </a:t>
            </a:r>
            <a:r>
              <a:rPr lang="sr-Latn-RS" sz="1600" dirty="0" err="1">
                <a:latin typeface="Palatino Linotype" panose="02040502050505030304" pitchFamily="18" charset="0"/>
                <a:cs typeface="Arial" pitchFamily="34" charset="0"/>
              </a:rPr>
              <a:t>muskulus</a:t>
            </a:r>
            <a:r>
              <a:rPr lang="sr-Latn-R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Latn-RS" sz="1600" dirty="0" err="1">
                <a:latin typeface="Palatino Linotype" panose="02040502050505030304" pitchFamily="18" charset="0"/>
                <a:cs typeface="Arial" pitchFamily="34" charset="0"/>
              </a:rPr>
              <a:t>rectusa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, два       прста изнад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умбиликуса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)-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спазам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велике кривине-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улкус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на супротној малој кривини, хронични алкохоличари (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гастрити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)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Дифузна осетљивост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епигастријума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-акутни гастритис,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пенетрирајући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улкус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, локализовани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перитонитис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–перфорација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улкуса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Палпабилна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мања или већа резистенција у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епигастријуму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, са претежном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локализацијом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десно од медијалне линије, односно више према малој кривини (при дубоком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инспиријуму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)-тумор желуца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087A265-BEE9-252C-8D0A-55CE8211DCE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ПАЛПАЦИЈА ЖЕЛУЦА</a:t>
            </a:r>
          </a:p>
        </p:txBody>
      </p:sp>
    </p:spTree>
    <p:extLst>
      <p:ext uri="{BB962C8B-B14F-4D97-AF65-F5344CB8AC3E}">
        <p14:creationId xmlns:p14="http://schemas.microsoft.com/office/powerpoint/2010/main" val="278817830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949319"/>
            <a:ext cx="8763000" cy="4855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Јетра у десном хипохондријуму, доња ивица се не палпира испод ребарног лука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Палпира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се код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птозе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јетре (спуштена дијафрагма, потисак дијафрагме–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плеурални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излив,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гастроентероптоза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) </a:t>
            </a:r>
          </a:p>
          <a:p>
            <a:pPr>
              <a:lnSpc>
                <a:spcPct val="150000"/>
              </a:lnSpc>
              <a:defRPr/>
            </a:pP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Ивица јетре: 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оштра, глатка, мекана 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Пре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палпације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јетре обавезно одредити горњу границу јетре перкусијом (доња граница плућа у нивоу десне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медиоклавикуларне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линије)</a:t>
            </a:r>
          </a:p>
          <a:p>
            <a:pPr marL="457200" indent="-457200">
              <a:lnSpc>
                <a:spcPct val="150000"/>
              </a:lnSpc>
              <a:buFontTx/>
              <a:buNone/>
              <a:defRPr/>
            </a:pP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Циљ </a:t>
            </a:r>
            <a:r>
              <a:rPr lang="sr-Cyrl-CS" sz="1600" b="1" dirty="0" err="1">
                <a:latin typeface="Palatino Linotype" panose="02040502050505030304" pitchFamily="18" charset="0"/>
                <a:cs typeface="Arial" pitchFamily="34" charset="0"/>
              </a:rPr>
              <a:t>палпације</a:t>
            </a: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: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величина јетре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конзистенција</a:t>
            </a:r>
            <a:endParaRPr lang="sr-Cyrl-C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осетљивост </a:t>
            </a:r>
          </a:p>
          <a:p>
            <a:pPr>
              <a:lnSpc>
                <a:spcPct val="150000"/>
              </a:lnSpc>
              <a:defRPr/>
            </a:pP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Врсте </a:t>
            </a:r>
            <a:r>
              <a:rPr lang="sr-Cyrl-CS" sz="1600" b="1" dirty="0" err="1">
                <a:latin typeface="Palatino Linotype" panose="02040502050505030304" pitchFamily="18" charset="0"/>
                <a:cs typeface="Arial" pitchFamily="34" charset="0"/>
              </a:rPr>
              <a:t>палпације</a:t>
            </a: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 :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  <a:defRPr/>
            </a:pP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Бимануелно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са испруженим прстима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Бимануелно у виду захвата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8F39BE-0E22-3389-DA7C-BB82DFCAC3D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ПАЛПАЦИЈА ЈЕТРЕ</a:t>
            </a:r>
          </a:p>
        </p:txBody>
      </p:sp>
    </p:spTree>
    <p:extLst>
      <p:ext uri="{BB962C8B-B14F-4D97-AF65-F5344CB8AC3E}">
        <p14:creationId xmlns:p14="http://schemas.microsoft.com/office/powerpoint/2010/main" val="1207140158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39725"/>
            <a:ext cx="90678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А)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Са десне стране болесника, окренути лицем према болеснику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Прсти обеју шака су приљубљени један уз други и постављени на зид трбуха (испод ДРЛ)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Благим потиском, потиснути зид трбуха за 1-2 </a:t>
            </a:r>
            <a:r>
              <a:rPr lang="sr-Latn-RS" sz="1600" dirty="0">
                <a:latin typeface="Palatino Linotype" panose="02040502050505030304" pitchFamily="18" charset="0"/>
                <a:cs typeface="Arial" pitchFamily="34" charset="0"/>
              </a:rPr>
              <a:t>cm-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а испод </a:t>
            </a:r>
            <a:r>
              <a:rPr lang="sr-Cyrl-RS" sz="1600" dirty="0" err="1">
                <a:latin typeface="Palatino Linotype" panose="02040502050505030304" pitchFamily="18" charset="0"/>
                <a:cs typeface="Arial" pitchFamily="34" charset="0"/>
              </a:rPr>
              <a:t>ребарног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 лука, болесник да дубоко удахне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Увећана јетре ће склизнути на ниже и ударити у врхове прстију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Ако су прсти испод ивице јетре, постепено покретати прсте навише, не дижући их са површине трбуха, нарочито у моменту </a:t>
            </a:r>
            <a:r>
              <a:rPr lang="sr-Cyrl-RS" sz="1600" dirty="0" err="1">
                <a:latin typeface="Palatino Linotype" panose="02040502050505030304" pitchFamily="18" charset="0"/>
                <a:cs typeface="Arial" pitchFamily="34" charset="0"/>
              </a:rPr>
              <a:t>инспиријума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, тако да прсти иду у сусрет јетри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sr-Cyrl-R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Б)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Са десне стране болесника, окренути лицем према болеснику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Врховима прстију (јагодицама), дубока </a:t>
            </a:r>
            <a:r>
              <a:rPr lang="sr-Cyrl-RS" sz="1600" dirty="0" err="1">
                <a:latin typeface="Palatino Linotype" panose="02040502050505030304" pitchFamily="18" charset="0"/>
                <a:cs typeface="Arial" pitchFamily="34" charset="0"/>
              </a:rPr>
              <a:t>палпација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, почев од десног </a:t>
            </a:r>
            <a:r>
              <a:rPr lang="sr-Cyrl-RS" sz="1600" dirty="0" err="1">
                <a:latin typeface="Palatino Linotype" panose="02040502050505030304" pitchFamily="18" charset="0"/>
                <a:cs typeface="Arial" pitchFamily="34" charset="0"/>
              </a:rPr>
              <a:t>ингвиналног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 простора навише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Болесник дише дубоко и равномерно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sr-Cyrl-R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sr-Cyrl-RS" sz="1600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A821856-D74D-F910-88AB-55C9C732FD1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ПАЛПАЦИЈА ЈЕТРЕ</a:t>
            </a:r>
          </a:p>
        </p:txBody>
      </p:sp>
    </p:spTree>
    <p:extLst>
      <p:ext uri="{BB962C8B-B14F-4D97-AF65-F5344CB8AC3E}">
        <p14:creationId xmlns:p14="http://schemas.microsoft.com/office/powerpoint/2010/main" val="161453512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9E41DAC-B7CA-4DFA-E9EC-D3FDC7AB1AEE}"/>
              </a:ext>
            </a:extLst>
          </p:cNvPr>
          <p:cNvSpPr txBox="1">
            <a:spLocks/>
          </p:cNvSpPr>
          <p:nvPr/>
        </p:nvSpPr>
        <p:spPr>
          <a:xfrm>
            <a:off x="0" y="2209800"/>
            <a:ext cx="9144000" cy="22860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4800" b="1" dirty="0">
                <a:solidFill>
                  <a:schemeClr val="bg1"/>
                </a:solidFill>
                <a:latin typeface="Palatino Linotype" pitchFamily="18" charset="0"/>
              </a:rPr>
              <a:t>Топографски положај абдоминалних органа </a:t>
            </a:r>
            <a:endParaRPr lang="en-US" sz="4800" b="1" dirty="0">
              <a:solidFill>
                <a:schemeClr val="bg1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204799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588744"/>
            <a:ext cx="8610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sr-Cyrl-CS" sz="1600" b="1" dirty="0">
                <a:latin typeface="Palatino Linotype" panose="02040502050505030304" pitchFamily="18" charset="0"/>
                <a:cs typeface="Arial" pitchFamily="34" charset="0"/>
              </a:rPr>
              <a:t>В)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Лева рука лекара на лумбални предео (десно) уз лагани потисак доњег дела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хемиторакса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на више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Прсти десне руке савијени у виду захвата, врше дубоку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палпацију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почев од </a:t>
            </a:r>
            <a:r>
              <a:rPr lang="sr-Cyrl-CS" sz="1600" dirty="0" err="1">
                <a:latin typeface="Palatino Linotype" panose="02040502050505030304" pitchFamily="18" charset="0"/>
                <a:cs typeface="Arial" pitchFamily="34" charset="0"/>
              </a:rPr>
              <a:t>ингвиналног</a:t>
            </a: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 предела навише до испод ДРЛ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Болесник дише, равномерно и дубоко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anose="02040502050505030304" pitchFamily="18" charset="0"/>
                <a:cs typeface="Arial" pitchFamily="34" charset="0"/>
              </a:rPr>
              <a:t>Увећана јетра се осећа приликом удаха (потискивање јетре на ниже)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sr-Cyrl-C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sr-Cyrl-CS" sz="1600" b="1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3DEAA9-9ADC-2A28-33A1-44DCBD7FCA5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ПАЛПАЦИЈА ЈЕТРЕ</a:t>
            </a:r>
          </a:p>
        </p:txBody>
      </p:sp>
    </p:spTree>
    <p:extLst>
      <p:ext uri="{BB962C8B-B14F-4D97-AF65-F5344CB8AC3E}">
        <p14:creationId xmlns:p14="http://schemas.microsoft.com/office/powerpoint/2010/main" val="3693909776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797798"/>
            <a:ext cx="86106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Фрикциона (</a:t>
            </a:r>
            <a:r>
              <a:rPr lang="sr-Cyrl-RS" sz="1600" b="1" dirty="0" err="1">
                <a:latin typeface="Palatino Linotype" panose="02040502050505030304" pitchFamily="18" charset="0"/>
                <a:cs typeface="Arial" pitchFamily="34" charset="0"/>
              </a:rPr>
              <a:t>аускултаторна</a:t>
            </a: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) метода за одређивање доње ивице јетре</a:t>
            </a:r>
          </a:p>
          <a:p>
            <a:endParaRPr lang="sr-Cyrl-RS" sz="1600" b="1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Изводи се када је тешко одредити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палпацијом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(осетљив абдомен,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асцитес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, гојазност)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Звоно слушалице у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епигастријум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, а прстом друге руке гребе по кожи од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мезогастријума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ка десном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хипохондријуму</a:t>
            </a:r>
            <a:endParaRPr lang="sr-Cyrl-CS" sz="1600" dirty="0">
              <a:latin typeface="Palatino Linotype" panose="02040502050505030304" pitchFamily="18" charset="0"/>
              <a:cs typeface="Arial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Место где шум (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тареж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)  постаје јасан представља доњу границу јетре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CS" sz="1600" dirty="0">
              <a:latin typeface="Palatino Linotype" panose="02040502050505030304" pitchFamily="18" charset="0"/>
              <a:cs typeface="Arial" charset="0"/>
            </a:endParaRPr>
          </a:p>
          <a:p>
            <a:pPr>
              <a:lnSpc>
                <a:spcPct val="150000"/>
              </a:lnSpc>
            </a:pPr>
            <a:endParaRPr lang="sr-Cyrl-CS" sz="1600" dirty="0">
              <a:latin typeface="Palatino Linotype" panose="02040502050505030304" pitchFamily="18" charset="0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sr-Cyrl-CS" sz="1600" b="1" dirty="0">
                <a:latin typeface="Palatino Linotype" panose="02040502050505030304" pitchFamily="18" charset="0"/>
                <a:cs typeface="Arial" charset="0"/>
              </a:rPr>
              <a:t>ЗНАК САНТЕ ЛЕДА</a:t>
            </a:r>
          </a:p>
          <a:p>
            <a:pPr>
              <a:lnSpc>
                <a:spcPct val="150000"/>
              </a:lnSpc>
            </a:pPr>
            <a:endParaRPr lang="sr-Cyrl-CS" sz="1600" b="1" dirty="0">
              <a:latin typeface="Palatino Linotype" panose="02040502050505030304" pitchFamily="18" charset="0"/>
              <a:cs typeface="Arial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Хепатомегалија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+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асцит</a:t>
            </a:r>
            <a:endParaRPr lang="sr-Cyrl-CS" sz="1600" dirty="0">
              <a:latin typeface="Palatino Linotype" panose="02040502050505030304" pitchFamily="18" charset="0"/>
              <a:cs typeface="Arial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При потискивању увећане јетре наниже у течност, </a:t>
            </a:r>
            <a:r>
              <a:rPr lang="en-US" sz="1600" dirty="0">
                <a:latin typeface="Palatino Linotype" panose="02040502050505030304" pitchFamily="18" charset="0"/>
                <a:cs typeface="Arial" charset="0"/>
              </a:rPr>
              <a:t>“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против удар</a:t>
            </a:r>
            <a:r>
              <a:rPr lang="en-US" sz="1600" dirty="0">
                <a:latin typeface="Palatino Linotype" panose="02040502050505030304" pitchFamily="18" charset="0"/>
                <a:cs typeface="Arial" charset="0"/>
              </a:rPr>
              <a:t>“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, услед враћања јетре у шаку која </a:t>
            </a:r>
            <a:r>
              <a:rPr lang="sr-Cyrl-RS" sz="1600" dirty="0" err="1">
                <a:latin typeface="Palatino Linotype" panose="02040502050505030304" pitchFamily="18" charset="0"/>
                <a:cs typeface="Arial" charset="0"/>
              </a:rPr>
              <a:t>палпира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 (слично враћању леда уроњеног у течност)</a:t>
            </a:r>
            <a:endParaRPr lang="sr-Latn-CS" sz="1600" dirty="0">
              <a:latin typeface="Palatino Linotype" panose="02040502050505030304" pitchFamily="18" charset="0"/>
              <a:cs typeface="Arial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77073EB-E22A-AF9A-FBF6-C7E0880640B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ПАЛПАЦИЈА ЈЕТРЕ</a:t>
            </a:r>
          </a:p>
        </p:txBody>
      </p:sp>
    </p:spTree>
    <p:extLst>
      <p:ext uri="{BB962C8B-B14F-4D97-AF65-F5344CB8AC3E}">
        <p14:creationId xmlns:p14="http://schemas.microsoft.com/office/powerpoint/2010/main" val="651845579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064925"/>
            <a:ext cx="84582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Cyrl-R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Нормално жучна кеса се не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палпира</a:t>
            </a:r>
            <a:endParaRPr lang="sr-Cyrl-CS" sz="1600" dirty="0">
              <a:latin typeface="Palatino Linotype" panose="02040502050505030304" pitchFamily="18" charset="0"/>
              <a:cs typeface="Arial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Фундус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управљен према М</a:t>
            </a:r>
            <a:r>
              <a:rPr lang="sr-Latn-CS" sz="1600" dirty="0" err="1">
                <a:latin typeface="Palatino Linotype" panose="02040502050505030304" pitchFamily="18" charset="0"/>
                <a:cs typeface="Arial" charset="0"/>
              </a:rPr>
              <a:t>urphy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-евој</a:t>
            </a:r>
            <a:r>
              <a:rPr lang="sr-Latn-CS" sz="1600" dirty="0">
                <a:latin typeface="Palatino Linotype" panose="02040502050505030304" pitchFamily="18" charset="0"/>
                <a:cs typeface="Arial" charset="0"/>
              </a:rPr>
              <a:t> 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тачки (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медиоклавикуларна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линија сече десни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ребарни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лук)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Увећање жучне кесе: акутни и хронични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холециститис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,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холелитијаза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, 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емпијем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и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хидропс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ж. кесе</a:t>
            </a:r>
            <a:endParaRPr lang="sr-Latn-CS" sz="1600" dirty="0">
              <a:latin typeface="Palatino Linotype" panose="02040502050505030304" pitchFamily="18" charset="0"/>
              <a:cs typeface="Arial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Увећана жучна кеса потискује предњи трбушни зид непосредно испод десног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ребарног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лука, код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астеничних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–крушколика творевина испод десног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ребарног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лука, али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бимануелни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контакт негативан–</a:t>
            </a:r>
            <a:r>
              <a:rPr lang="sr-Latn-CS" sz="1600" dirty="0" err="1">
                <a:latin typeface="Palatino Linotype" panose="02040502050505030304" pitchFamily="18" charset="0"/>
                <a:cs typeface="Arial" charset="0"/>
              </a:rPr>
              <a:t>Villarde</a:t>
            </a:r>
            <a:r>
              <a:rPr lang="sr-Latn-CS" sz="1600" dirty="0">
                <a:latin typeface="Palatino Linotype" panose="02040502050505030304" pitchFamily="18" charset="0"/>
                <a:cs typeface="Arial" charset="0"/>
              </a:rPr>
              <a:t>-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ов</a:t>
            </a:r>
            <a:r>
              <a:rPr lang="sr-Latn-CS" sz="1600" dirty="0">
                <a:latin typeface="Palatino Linotype" panose="02040502050505030304" pitchFamily="18" charset="0"/>
                <a:cs typeface="Arial" charset="0"/>
              </a:rPr>
              <a:t> 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знак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Latn-CS" sz="1600" dirty="0" err="1">
                <a:latin typeface="Palatino Linotype" panose="02040502050505030304" pitchFamily="18" charset="0"/>
                <a:cs typeface="Arial" charset="0"/>
              </a:rPr>
              <a:t>Courvoisier</a:t>
            </a:r>
            <a:r>
              <a:rPr lang="sr-Latn-CS" sz="1600" dirty="0">
                <a:latin typeface="Palatino Linotype" panose="02040502050505030304" pitchFamily="18" charset="0"/>
                <a:cs typeface="Arial" charset="0"/>
              </a:rPr>
              <a:t>-o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в</a:t>
            </a:r>
            <a:r>
              <a:rPr lang="sr-Latn-CS" sz="1600" dirty="0">
                <a:latin typeface="Palatino Linotype" panose="02040502050505030304" pitchFamily="18" charset="0"/>
                <a:cs typeface="Arial" charset="0"/>
              </a:rPr>
              <a:t> 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знак–ретенција жучи, безболна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дистендирана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жучна кеса до величине крушке (</a:t>
            </a:r>
            <a:r>
              <a:rPr lang="sr-Latn-CS" sz="1600" dirty="0" err="1">
                <a:latin typeface="Palatino Linotype" panose="02040502050505030304" pitchFamily="18" charset="0"/>
                <a:cs typeface="Arial" charset="0"/>
              </a:rPr>
              <a:t>Ca</a:t>
            </a:r>
            <a:r>
              <a:rPr lang="sr-Latn-CS" sz="1600" dirty="0">
                <a:latin typeface="Palatino Linotype" panose="02040502050505030304" pitchFamily="18" charset="0"/>
                <a:cs typeface="Arial" charset="0"/>
              </a:rPr>
              <a:t> </a:t>
            </a:r>
            <a:r>
              <a:rPr lang="sr-Latn-CS" sz="1600" dirty="0" err="1">
                <a:latin typeface="Palatino Linotype" panose="02040502050505030304" pitchFamily="18" charset="0"/>
                <a:cs typeface="Arial" charset="0"/>
              </a:rPr>
              <a:t>papillae</a:t>
            </a:r>
            <a:r>
              <a:rPr lang="sr-Latn-CS" sz="1600" dirty="0">
                <a:latin typeface="Palatino Linotype" panose="02040502050505030304" pitchFamily="18" charset="0"/>
                <a:cs typeface="Arial" charset="0"/>
              </a:rPr>
              <a:t> </a:t>
            </a:r>
            <a:r>
              <a:rPr lang="sr-Latn-CS" sz="1600" dirty="0" err="1">
                <a:latin typeface="Palatino Linotype" panose="02040502050505030304" pitchFamily="18" charset="0"/>
                <a:cs typeface="Arial" charset="0"/>
              </a:rPr>
              <a:t>Vateri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)</a:t>
            </a:r>
            <a:endParaRPr lang="sr-Latn-CS" sz="1600" dirty="0">
              <a:latin typeface="Palatino Linotype" panose="02040502050505030304" pitchFamily="18" charset="0"/>
              <a:cs typeface="Arial" charset="0"/>
            </a:endParaRPr>
          </a:p>
          <a:p>
            <a:endParaRPr lang="sr-Cyrl-RS" sz="1600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6703D30-0C80-1796-FC46-8EE88166944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ПАЛПАЦИЈА ЖУЧНЕ КЕСЕ</a:t>
            </a:r>
          </a:p>
        </p:txBody>
      </p:sp>
    </p:spTree>
    <p:extLst>
      <p:ext uri="{BB962C8B-B14F-4D97-AF65-F5344CB8AC3E}">
        <p14:creationId xmlns:p14="http://schemas.microsoft.com/office/powerpoint/2010/main" val="4019400955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083508"/>
            <a:ext cx="8610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Лежећи положај (оба палца у нивоу М</a:t>
            </a:r>
            <a:r>
              <a:rPr lang="sr-Latn-CS" sz="1600" dirty="0" err="1">
                <a:latin typeface="Palatino Linotype" panose="02040502050505030304" pitchFamily="18" charset="0"/>
                <a:cs typeface="Arial" charset="0"/>
              </a:rPr>
              <a:t>urphy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-еве</a:t>
            </a:r>
            <a:r>
              <a:rPr lang="sr-Latn-CS" sz="1600" dirty="0">
                <a:latin typeface="Palatino Linotype" panose="02040502050505030304" pitchFamily="18" charset="0"/>
                <a:cs typeface="Arial" charset="0"/>
              </a:rPr>
              <a:t> 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тачке, болесник дубоко дише)-са покретом јетре на ниже, покреће се и жучна кеса која удара о јагодице прстију палца, изазивајући бол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sr-Cyrl-CS" sz="1600" dirty="0">
              <a:latin typeface="Palatino Linotype" panose="02040502050505030304" pitchFamily="18" charset="0"/>
              <a:cs typeface="Arial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Бочни положај (болесник у левом бочном положају, лако скупљене ноге према трбуху, потисак прстима десне шаке од средње линије према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ребарном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луку, у правцу М</a:t>
            </a:r>
            <a:r>
              <a:rPr lang="sr-Latn-CS" sz="1600" dirty="0" err="1">
                <a:latin typeface="Palatino Linotype" panose="02040502050505030304" pitchFamily="18" charset="0"/>
                <a:cs typeface="Arial" charset="0"/>
              </a:rPr>
              <a:t>urphy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-еве</a:t>
            </a:r>
            <a:r>
              <a:rPr lang="sr-Latn-CS" sz="1600" dirty="0">
                <a:latin typeface="Palatino Linotype" panose="02040502050505030304" pitchFamily="18" charset="0"/>
                <a:cs typeface="Arial" charset="0"/>
              </a:rPr>
              <a:t> 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тачке)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sr-Cyrl-CS" sz="1600" dirty="0">
              <a:latin typeface="Palatino Linotype" panose="02040502050505030304" pitchFamily="18" charset="0"/>
              <a:cs typeface="Arial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Седећи положај  (лекар иза болесника, десном руком потисак од средње линије ка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фундусу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жучне кесе)</a:t>
            </a:r>
            <a:endParaRPr lang="sr-Latn-CS" sz="1600" dirty="0">
              <a:latin typeface="Palatino Linotype" panose="02040502050505030304" pitchFamily="18" charset="0"/>
              <a:cs typeface="Arial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ADBDEBB-5247-999D-0066-76A4690C6D0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ПАЛПАЦИЈА ЖУЧНЕ КЕСЕ</a:t>
            </a:r>
          </a:p>
        </p:txBody>
      </p:sp>
    </p:spTree>
    <p:extLst>
      <p:ext uri="{BB962C8B-B14F-4D97-AF65-F5344CB8AC3E}">
        <p14:creationId xmlns:p14="http://schemas.microsoft.com/office/powerpoint/2010/main" val="3219398645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1540" y="633412"/>
            <a:ext cx="8610600" cy="5963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Слезина смештена у левом хипохондријуму, између 9 и 11 ребра, пружа се дужином десетог ребра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Предњи пол на предњој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аксиларној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линији на 6-8 </a:t>
            </a:r>
            <a:r>
              <a:rPr lang="sr-Latn-RS" sz="1600" dirty="0">
                <a:latin typeface="Palatino Linotype" panose="02040502050505030304" pitchFamily="18" charset="0"/>
                <a:cs typeface="Arial" charset="0"/>
              </a:rPr>
              <a:t>cm-a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 изнад </a:t>
            </a:r>
            <a:r>
              <a:rPr lang="sr-Cyrl-RS" sz="1600" dirty="0" err="1">
                <a:latin typeface="Palatino Linotype" panose="02040502050505030304" pitchFamily="18" charset="0"/>
                <a:cs typeface="Arial" charset="0"/>
              </a:rPr>
              <a:t>ребарних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 лукова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Задњи пол се пружа према левом бубрегу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Ширина од 5-7 </a:t>
            </a:r>
            <a:r>
              <a:rPr lang="sr-Latn-RS" sz="1600" dirty="0">
                <a:latin typeface="Palatino Linotype" panose="02040502050505030304" pitchFamily="18" charset="0"/>
                <a:cs typeface="Arial" charset="0"/>
              </a:rPr>
              <a:t>cm-a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 у нивоу средње </a:t>
            </a:r>
            <a:r>
              <a:rPr lang="sr-Cyrl-RS" sz="1600" dirty="0" err="1">
                <a:latin typeface="Palatino Linotype" panose="02040502050505030304" pitchFamily="18" charset="0"/>
                <a:cs typeface="Arial" charset="0"/>
              </a:rPr>
              <a:t>аксиларне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 линије</a:t>
            </a:r>
            <a:endParaRPr lang="sr-Cyrl-CS" sz="1600" dirty="0">
              <a:latin typeface="Palatino Linotype" panose="02040502050505030304" pitchFamily="18" charset="0"/>
              <a:cs typeface="Arial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Нормално се не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палпира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испод ЛРЛ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Перкусијом треба увек одредити горњу границу слезине</a:t>
            </a:r>
          </a:p>
          <a:p>
            <a:pPr>
              <a:lnSpc>
                <a:spcPct val="150000"/>
              </a:lnSpc>
            </a:pPr>
            <a:r>
              <a:rPr lang="sr-Cyrl-CS" sz="1600" b="1" dirty="0">
                <a:latin typeface="Palatino Linotype" panose="02040502050505030304" pitchFamily="18" charset="0"/>
                <a:cs typeface="Arial" charset="0"/>
              </a:rPr>
              <a:t>Технике </a:t>
            </a:r>
            <a:r>
              <a:rPr lang="sr-Cyrl-CS" sz="1600" b="1" dirty="0" err="1">
                <a:latin typeface="Palatino Linotype" panose="02040502050505030304" pitchFamily="18" charset="0"/>
                <a:cs typeface="Arial" charset="0"/>
              </a:rPr>
              <a:t>палпације</a:t>
            </a:r>
            <a:r>
              <a:rPr lang="sr-Cyrl-CS" sz="1600" b="1" dirty="0">
                <a:latin typeface="Palatino Linotype" panose="02040502050505030304" pitchFamily="18" charset="0"/>
                <a:cs typeface="Arial" charset="0"/>
              </a:rPr>
              <a:t> слезине: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бимануелно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са испруженим прстима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бимануелно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у виду захвата 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sr-Cyrl-CS" sz="1600" b="1" dirty="0">
                <a:latin typeface="Palatino Linotype" panose="02040502050505030304" pitchFamily="18" charset="0"/>
                <a:cs typeface="Arial" charset="0"/>
              </a:rPr>
              <a:t>Циљ </a:t>
            </a:r>
            <a:r>
              <a:rPr lang="sr-Cyrl-CS" sz="1600" b="1" dirty="0" err="1">
                <a:latin typeface="Palatino Linotype" panose="02040502050505030304" pitchFamily="18" charset="0"/>
                <a:cs typeface="Arial" charset="0"/>
              </a:rPr>
              <a:t>палпације</a:t>
            </a:r>
            <a:r>
              <a:rPr lang="sr-Cyrl-CS" sz="1600" b="1" dirty="0">
                <a:latin typeface="Palatino Linotype" panose="02040502050505030304" pitchFamily="18" charset="0"/>
                <a:cs typeface="Arial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Величина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Конзистенција</a:t>
            </a:r>
            <a:endParaRPr lang="sr-Cyrl-CS" sz="1600" dirty="0">
              <a:latin typeface="Palatino Linotype" panose="02040502050505030304" pitchFamily="18" charset="0"/>
              <a:cs typeface="Arial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Стање површине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Ивице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Осетљивост</a:t>
            </a:r>
            <a:endParaRPr lang="sr-Cyrl-RS" sz="1600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DA91CD5-3BD0-8118-9828-91D3CD561B1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ПАЛПАЦИЈА СЛЕЗИНЕ</a:t>
            </a:r>
          </a:p>
        </p:txBody>
      </p:sp>
    </p:spTree>
    <p:extLst>
      <p:ext uri="{BB962C8B-B14F-4D97-AF65-F5344CB8AC3E}">
        <p14:creationId xmlns:p14="http://schemas.microsoft.com/office/powerpoint/2010/main" val="1312234765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856158"/>
            <a:ext cx="8686800" cy="530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Пре </a:t>
            </a:r>
            <a:r>
              <a:rPr lang="sr-Cyrl-RS" sz="1600" dirty="0" err="1">
                <a:latin typeface="Palatino Linotype" panose="02040502050505030304" pitchFamily="18" charset="0"/>
                <a:cs typeface="Arial" pitchFamily="34" charset="0"/>
              </a:rPr>
              <a:t>палпације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 слезине, перкусијом треба увек одредити горњу границу слезине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Болесник се окреће у десни бочни положај, са левом руком поред тела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Перкутује се по предњој и средњој </a:t>
            </a:r>
            <a:r>
              <a:rPr lang="sr-Cyrl-RS" sz="1600" dirty="0" err="1">
                <a:latin typeface="Palatino Linotype" panose="02040502050505030304" pitchFamily="18" charset="0"/>
                <a:cs typeface="Arial" pitchFamily="34" charset="0"/>
              </a:rPr>
              <a:t>аксиларној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 линији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Прелазак са јасног </a:t>
            </a:r>
            <a:r>
              <a:rPr lang="sr-Cyrl-RS" sz="1600" dirty="0" err="1">
                <a:latin typeface="Palatino Linotype" panose="02040502050505030304" pitchFamily="18" charset="0"/>
                <a:cs typeface="Arial" pitchFamily="34" charset="0"/>
              </a:rPr>
              <a:t>нетимпаничног</a:t>
            </a:r>
            <a:r>
              <a:rPr lang="sr-Cyrl-RS" sz="1600" dirty="0">
                <a:latin typeface="Palatino Linotype" panose="02040502050505030304" pitchFamily="18" charset="0"/>
                <a:cs typeface="Arial" pitchFamily="34" charset="0"/>
              </a:rPr>
              <a:t> на тмули или потмули звук слезине, означава горњу границу слезине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RS" sz="1600" dirty="0">
              <a:latin typeface="Palatino Linotype" panose="02040502050505030304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sr-Cyrl-RS" sz="1600" b="1" dirty="0" err="1">
                <a:latin typeface="Palatino Linotype" panose="02040502050505030304" pitchFamily="18" charset="0"/>
                <a:cs typeface="Arial" pitchFamily="34" charset="0"/>
              </a:rPr>
              <a:t>Палпација</a:t>
            </a:r>
            <a:r>
              <a:rPr lang="sr-Cyrl-RS" sz="1600" b="1" dirty="0">
                <a:latin typeface="Palatino Linotype" panose="02040502050505030304" pitchFamily="18" charset="0"/>
                <a:cs typeface="Arial" pitchFamily="34" charset="0"/>
              </a:rPr>
              <a:t> слезине:</a:t>
            </a:r>
          </a:p>
          <a:p>
            <a:pPr>
              <a:lnSpc>
                <a:spcPct val="150000"/>
              </a:lnSpc>
            </a:pPr>
            <a:r>
              <a:rPr lang="sr-Cyrl-CS" b="1" dirty="0">
                <a:latin typeface="Palatino Linotype" panose="02040502050505030304" pitchFamily="18" charset="0"/>
                <a:cs typeface="Arial" charset="0"/>
              </a:rPr>
              <a:t>А)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Болесник у лежећем положају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Лекар са десне стране болесника, врховима својих прстију потискује предњи трбушни зид испод левог </a:t>
            </a:r>
            <a:r>
              <a:rPr lang="sr-Cyrl-CS" sz="1600" dirty="0" err="1">
                <a:latin typeface="Palatino Linotype" panose="02040502050505030304" pitchFamily="18" charset="0"/>
                <a:cs typeface="Arial" charset="0"/>
              </a:rPr>
              <a:t>ребарног</a:t>
            </a: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 лука за 1-2 </a:t>
            </a:r>
            <a:r>
              <a:rPr lang="sr-Latn-RS" sz="1600" dirty="0">
                <a:latin typeface="Palatino Linotype" panose="02040502050505030304" pitchFamily="18" charset="0"/>
                <a:cs typeface="Arial" charset="0"/>
              </a:rPr>
              <a:t>cm-a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 испод нивоа </a:t>
            </a:r>
            <a:r>
              <a:rPr lang="sr-Cyrl-RS" sz="1600" dirty="0" err="1">
                <a:latin typeface="Palatino Linotype" panose="02040502050505030304" pitchFamily="18" charset="0"/>
                <a:cs typeface="Arial" charset="0"/>
              </a:rPr>
              <a:t>ребарног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 лука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Болесник дубоко удахне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Слезина спуштајући се наниже удара у врхове прстију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RS" sz="1600" dirty="0">
              <a:latin typeface="Palatino Linotype" panose="02040502050505030304" pitchFamily="18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2748A52-7F97-B138-1291-D32ECE5DF0F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ПАЛПАЦИЈА СЛЕЗИНЕ</a:t>
            </a:r>
          </a:p>
        </p:txBody>
      </p:sp>
    </p:spTree>
    <p:extLst>
      <p:ext uri="{BB962C8B-B14F-4D97-AF65-F5344CB8AC3E}">
        <p14:creationId xmlns:p14="http://schemas.microsoft.com/office/powerpoint/2010/main" val="2399512124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8951"/>
            <a:ext cx="8991600" cy="6379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dirty="0">
                <a:latin typeface="Palatino Linotype" panose="02040502050505030304" pitchFamily="18" charset="0"/>
                <a:cs typeface="Arial" charset="0"/>
              </a:rPr>
              <a:t>Б)</a:t>
            </a:r>
            <a:endParaRPr lang="sr-Cyrl-CS" b="1" dirty="0">
              <a:latin typeface="Palatino Linotype" panose="02040502050505030304" pitchFamily="18" charset="0"/>
              <a:cs typeface="Arial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Болесник је у десном бочном положају, равномерно дише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sz="1600" dirty="0">
                <a:latin typeface="Palatino Linotype" panose="02040502050505030304" pitchFamily="18" charset="0"/>
                <a:cs typeface="Arial" charset="0"/>
              </a:rPr>
              <a:t>Лекар са леве стране болесника, ставља десну руку на лумбални предео (у нивоу </a:t>
            </a:r>
            <a:r>
              <a:rPr lang="sr-Latn-RS" sz="1600" dirty="0">
                <a:latin typeface="Palatino Linotype" panose="02040502050505030304" pitchFamily="18" charset="0"/>
                <a:cs typeface="Arial" charset="0"/>
              </a:rPr>
              <a:t>XI 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и</a:t>
            </a:r>
            <a:r>
              <a:rPr lang="sr-Latn-RS" sz="1600" dirty="0">
                <a:latin typeface="Palatino Linotype" panose="02040502050505030304" pitchFamily="18" charset="0"/>
                <a:cs typeface="Arial" charset="0"/>
              </a:rPr>
              <a:t> XII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 ребра), потискујући доњи део </a:t>
            </a:r>
            <a:r>
              <a:rPr lang="sr-Cyrl-RS" sz="1600" dirty="0" err="1">
                <a:latin typeface="Palatino Linotype" panose="02040502050505030304" pitchFamily="18" charset="0"/>
                <a:cs typeface="Arial" charset="0"/>
              </a:rPr>
              <a:t>хемиторакса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 напред, а прстима леве руке испод левог </a:t>
            </a:r>
            <a:r>
              <a:rPr lang="sr-Cyrl-RS" sz="1600" dirty="0" err="1">
                <a:latin typeface="Palatino Linotype" panose="02040502050505030304" pitchFamily="18" charset="0"/>
                <a:cs typeface="Arial" charset="0"/>
              </a:rPr>
              <a:t>ребарног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 лука, </a:t>
            </a:r>
            <a:r>
              <a:rPr lang="sr-Cyrl-RS" sz="1600" dirty="0" err="1">
                <a:latin typeface="Palatino Linotype" panose="02040502050505030304" pitchFamily="18" charset="0"/>
                <a:cs typeface="Arial" charset="0"/>
              </a:rPr>
              <a:t>палпира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 предњи пол слезине, који при </a:t>
            </a:r>
            <a:r>
              <a:rPr lang="sr-Cyrl-RS" sz="1600" dirty="0" err="1">
                <a:latin typeface="Palatino Linotype" panose="02040502050505030304" pitchFamily="18" charset="0"/>
                <a:cs typeface="Arial" charset="0"/>
              </a:rPr>
              <a:t>удаху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 удара у јагодице прста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RS" sz="1600" dirty="0">
              <a:latin typeface="Palatino Linotype" panose="02040502050505030304" pitchFamily="18" charset="0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sr-Cyrl-RS" sz="1600" b="1" dirty="0">
                <a:latin typeface="Palatino Linotype" panose="02040502050505030304" pitchFamily="18" charset="0"/>
                <a:cs typeface="Arial" charset="0"/>
              </a:rPr>
              <a:t>В)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Болесник у десном бочном положају, равномерно дише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Лекар са десне стране болесника, ставља леву шаку у пределу леве слабине и врши притисак према десној руци, која врши дубоку </a:t>
            </a:r>
            <a:r>
              <a:rPr lang="sr-Cyrl-RS" sz="1600" dirty="0" err="1">
                <a:latin typeface="Palatino Linotype" panose="02040502050505030304" pitchFamily="18" charset="0"/>
                <a:cs typeface="Arial" charset="0"/>
              </a:rPr>
              <a:t>палпацију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 испод болесниковог левог </a:t>
            </a:r>
            <a:r>
              <a:rPr lang="sr-Cyrl-RS" sz="1600" dirty="0" err="1">
                <a:latin typeface="Palatino Linotype" panose="02040502050505030304" pitchFamily="18" charset="0"/>
                <a:cs typeface="Arial" charset="0"/>
              </a:rPr>
              <a:t>ребарног</a:t>
            </a:r>
            <a:r>
              <a:rPr lang="sr-Cyrl-RS" sz="1600" dirty="0">
                <a:latin typeface="Palatino Linotype" panose="02040502050505030304" pitchFamily="18" charset="0"/>
                <a:cs typeface="Arial" charset="0"/>
              </a:rPr>
              <a:t> лука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RS" sz="1600" dirty="0">
              <a:latin typeface="Palatino Linotype" panose="02040502050505030304" pitchFamily="18" charset="0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ru-RU" sz="1600" b="1" dirty="0">
                <a:latin typeface="Palatino Linotype" panose="02040502050505030304" pitchFamily="18" charset="0"/>
                <a:cs typeface="Arial" charset="0"/>
              </a:rPr>
              <a:t>Г)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anose="02040502050505030304" pitchFamily="18" charset="0"/>
                <a:cs typeface="Arial" charset="0"/>
              </a:rPr>
              <a:t>Такође слезина може да се палпира у левом декубиту када левом руком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Palatino Linotype" panose="02040502050505030304" pitchFamily="18" charset="0"/>
                <a:cs typeface="Arial" charset="0"/>
              </a:rPr>
              <a:t>не одижемо леви хипохондријум већ десном руком (шаком) палпирамо слезину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Palatino Linotype" panose="02040502050505030304" pitchFamily="18" charset="0"/>
                <a:cs typeface="Arial" charset="0"/>
              </a:rPr>
              <a:t>која под дејством гравитације пада на доле тако да је подложна палпацији ако је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Palatino Linotype" panose="02040502050505030304" pitchFamily="18" charset="0"/>
                <a:cs typeface="Arial" charset="0"/>
              </a:rPr>
              <a:t>увећана</a:t>
            </a:r>
            <a:endParaRPr lang="sr-Cyrl-CS" sz="1600" b="1" dirty="0">
              <a:latin typeface="Palatino Linotype" panose="02040502050505030304" pitchFamily="18" charset="0"/>
              <a:cs typeface="Arial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AE08CED-E110-56E0-620A-B349927B364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93923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ПАЛПАЦИЈА СЛЕЗИНЕ</a:t>
            </a:r>
          </a:p>
        </p:txBody>
      </p:sp>
    </p:spTree>
    <p:extLst>
      <p:ext uri="{BB962C8B-B14F-4D97-AF65-F5344CB8AC3E}">
        <p14:creationId xmlns:p14="http://schemas.microsoft.com/office/powerpoint/2010/main" val="52634621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5622" y="1124744"/>
            <a:ext cx="8763000" cy="4448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sr-Cyrl-CS" sz="2800" b="1" dirty="0">
              <a:solidFill>
                <a:srgbClr val="FF0000"/>
              </a:solidFill>
              <a:latin typeface="Palatino Linotype" panose="02040502050505030304" pitchFamily="18" charset="0"/>
              <a:cs typeface="Arial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CS" sz="2000" dirty="0">
                <a:latin typeface="Palatino Linotype" panose="02040502050505030304" pitchFamily="18" charset="0"/>
                <a:cs typeface="Arial" pitchFamily="34" charset="0"/>
              </a:rPr>
              <a:t>Абдомен је средњи део трупа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CS" sz="2000" dirty="0">
                <a:latin typeface="Palatino Linotype" panose="02040502050505030304" pitchFamily="18" charset="0"/>
                <a:cs typeface="Arial" pitchFamily="34" charset="0"/>
              </a:rPr>
              <a:t>Испод грудног коша-граница је дијафрагма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CS" sz="2000" dirty="0">
                <a:latin typeface="Palatino Linotype" panose="02040502050505030304" pitchFamily="18" charset="0"/>
                <a:cs typeface="Arial" pitchFamily="34" charset="0"/>
              </a:rPr>
              <a:t>Изнад мале карлицеулазни орвор карлишне шупљине и костур велике карлице</a:t>
            </a:r>
          </a:p>
          <a:p>
            <a:pPr>
              <a:lnSpc>
                <a:spcPct val="150000"/>
              </a:lnSpc>
            </a:pPr>
            <a:br>
              <a:rPr lang="en-US" sz="2000" b="1" dirty="0">
                <a:latin typeface="Palatino Linotype" panose="02040502050505030304" pitchFamily="18" charset="0"/>
                <a:cs typeface="Arial" pitchFamily="34" charset="0"/>
              </a:rPr>
            </a:br>
            <a:br>
              <a:rPr lang="sr-Cyrl-CS" sz="3200" dirty="0">
                <a:latin typeface="Palatino Linotype" panose="02040502050505030304" pitchFamily="18" charset="0"/>
              </a:rPr>
            </a:br>
            <a:endParaRPr lang="sr-Cyrl-RS" sz="3200" dirty="0">
              <a:latin typeface="Palatino Linotype" panose="02040502050505030304" pitchFamily="18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80E5093-232E-250C-F92C-A721B57BF69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Топографски положај абдоминалних органа</a:t>
            </a:r>
          </a:p>
        </p:txBody>
      </p:sp>
    </p:spTree>
    <p:extLst>
      <p:ext uri="{BB962C8B-B14F-4D97-AF65-F5344CB8AC3E}">
        <p14:creationId xmlns:p14="http://schemas.microsoft.com/office/powerpoint/2010/main" val="258302575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700" y="1700808"/>
            <a:ext cx="8610600" cy="1891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2000" dirty="0">
                <a:latin typeface="Palatino Linotype" panose="02040502050505030304" pitchFamily="18" charset="0"/>
                <a:cs typeface="Arial" pitchFamily="34" charset="0"/>
              </a:rPr>
              <a:t>ГДК горњи десни квадрант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2000" dirty="0">
                <a:latin typeface="Palatino Linotype" panose="02040502050505030304" pitchFamily="18" charset="0"/>
                <a:cs typeface="Arial" pitchFamily="34" charset="0"/>
              </a:rPr>
              <a:t>ГЛК горњи леви квадрант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2000" dirty="0">
                <a:latin typeface="Palatino Linotype" panose="02040502050505030304" pitchFamily="18" charset="0"/>
                <a:cs typeface="Arial" pitchFamily="34" charset="0"/>
              </a:rPr>
              <a:t>ДДК доњи десни квадрант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sz="2000" dirty="0">
                <a:latin typeface="Palatino Linotype" panose="02040502050505030304" pitchFamily="18" charset="0"/>
                <a:cs typeface="Arial" pitchFamily="34" charset="0"/>
              </a:rPr>
              <a:t>ДЛК доњи леви квадрант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D3ACA4C-B782-50EC-2D8F-5EFB4B0F63F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Квадранти абдомена</a:t>
            </a:r>
          </a:p>
        </p:txBody>
      </p:sp>
    </p:spTree>
    <p:extLst>
      <p:ext uri="{BB962C8B-B14F-4D97-AF65-F5344CB8AC3E}">
        <p14:creationId xmlns:p14="http://schemas.microsoft.com/office/powerpoint/2010/main" val="76957634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578272"/>
            <a:ext cx="8610600" cy="5035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dirty="0">
                <a:latin typeface="Palatino Linotype" panose="02040502050505030304" pitchFamily="18" charset="0"/>
                <a:cs typeface="Arial" pitchFamily="34" charset="0"/>
              </a:rPr>
              <a:t>Топографска подела абдомена: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Двема хоризонталним линијама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Двема вертикалним линијама</a:t>
            </a:r>
          </a:p>
          <a:p>
            <a:pPr>
              <a:lnSpc>
                <a:spcPct val="150000"/>
              </a:lnSpc>
            </a:pPr>
            <a:endParaRPr lang="sr-Cyrl-RS" dirty="0">
              <a:latin typeface="Palatino Linotype" panose="02040502050505030304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b="1" dirty="0">
                <a:latin typeface="Palatino Linotype" panose="02040502050505030304" pitchFamily="18" charset="0"/>
                <a:cs typeface="Arial" pitchFamily="34" charset="0"/>
              </a:rPr>
              <a:t>Горња хоризонтална линија:</a:t>
            </a: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Доњим ивицама </a:t>
            </a:r>
            <a:r>
              <a:rPr lang="sr-Cyrl-RS" dirty="0" err="1">
                <a:latin typeface="Palatino Linotype" panose="02040502050505030304" pitchFamily="18" charset="0"/>
                <a:cs typeface="Arial" pitchFamily="34" charset="0"/>
              </a:rPr>
              <a:t>ребарних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 лукова (одваја </a:t>
            </a:r>
            <a:r>
              <a:rPr lang="sr-Cyrl-RS" dirty="0" err="1">
                <a:latin typeface="Palatino Linotype" panose="02040502050505030304" pitchFamily="18" charset="0"/>
                <a:cs typeface="Arial" pitchFamily="34" charset="0"/>
              </a:rPr>
              <a:t>епигастријум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 од </a:t>
            </a:r>
            <a:r>
              <a:rPr lang="sr-Cyrl-RS" dirty="0" err="1">
                <a:latin typeface="Palatino Linotype" panose="02040502050505030304" pitchFamily="18" charset="0"/>
                <a:cs typeface="Arial" pitchFamily="34" charset="0"/>
              </a:rPr>
              <a:t>мезогастријума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b="1" dirty="0">
                <a:latin typeface="Palatino Linotype" panose="02040502050505030304" pitchFamily="18" charset="0"/>
                <a:cs typeface="Arial" pitchFamily="34" charset="0"/>
              </a:rPr>
              <a:t>Доња хоризонтална линија:</a:t>
            </a: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Спаја </a:t>
            </a:r>
            <a:r>
              <a:rPr lang="sr-Latn-RS" dirty="0" err="1">
                <a:latin typeface="Palatino Linotype" panose="02040502050505030304" pitchFamily="18" charset="0"/>
                <a:cs typeface="Arial" pitchFamily="34" charset="0"/>
              </a:rPr>
              <a:t>spinae</a:t>
            </a:r>
            <a:r>
              <a:rPr lang="sr-Latn-R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  <a:cs typeface="Arial" pitchFamily="34" charset="0"/>
              </a:rPr>
              <a:t>iliacae</a:t>
            </a:r>
            <a:r>
              <a:rPr lang="sr-Latn-R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  <a:cs typeface="Arial" pitchFamily="34" charset="0"/>
              </a:rPr>
              <a:t>anterior</a:t>
            </a:r>
            <a:r>
              <a:rPr lang="sr-Latn-R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  <a:cs typeface="Arial" pitchFamily="34" charset="0"/>
              </a:rPr>
              <a:t>superior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 (одваја </a:t>
            </a:r>
            <a:r>
              <a:rPr lang="sr-Cyrl-RS" dirty="0" err="1">
                <a:latin typeface="Palatino Linotype" panose="02040502050505030304" pitchFamily="18" charset="0"/>
                <a:cs typeface="Arial" pitchFamily="34" charset="0"/>
              </a:rPr>
              <a:t>мезогастријум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 од </a:t>
            </a:r>
            <a:r>
              <a:rPr lang="sr-Cyrl-RS" dirty="0" err="1">
                <a:latin typeface="Palatino Linotype" panose="02040502050505030304" pitchFamily="18" charset="0"/>
                <a:cs typeface="Arial" pitchFamily="34" charset="0"/>
              </a:rPr>
              <a:t>хипогастријума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b="1" dirty="0">
                <a:latin typeface="Palatino Linotype" panose="02040502050505030304" pitchFamily="18" charset="0"/>
                <a:cs typeface="Arial" pitchFamily="34" charset="0"/>
              </a:rPr>
              <a:t>Две вертикалне (паралелне линије):</a:t>
            </a: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Полазе од средине </a:t>
            </a:r>
            <a:r>
              <a:rPr lang="sr-Latn-RS" dirty="0">
                <a:latin typeface="Palatino Linotype" panose="02040502050505030304" pitchFamily="18" charset="0"/>
                <a:cs typeface="Arial" pitchFamily="34" charset="0"/>
              </a:rPr>
              <a:t>ligamentum ingvinale Puparti</a:t>
            </a: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 са леве и десне стране и идући навише деле епигастријум, мезогастријум и хипогастријум на још три поља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E5E8158-B05F-D9CC-3B4C-AA76CC51691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Топографска подела абдомена</a:t>
            </a:r>
          </a:p>
        </p:txBody>
      </p:sp>
    </p:spTree>
    <p:extLst>
      <p:ext uri="{BB962C8B-B14F-4D97-AF65-F5344CB8AC3E}">
        <p14:creationId xmlns:p14="http://schemas.microsoft.com/office/powerpoint/2010/main" val="245146624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052736"/>
            <a:ext cx="8610600" cy="5035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dirty="0">
                <a:latin typeface="Palatino Linotype" panose="02040502050505030304" pitchFamily="18" charset="0"/>
                <a:cs typeface="Arial" pitchFamily="34" charset="0"/>
              </a:rPr>
              <a:t>Епигастрични предео (горњи спрат):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Десни хипохондријум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Епигастријум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Леви хипохондријум</a:t>
            </a:r>
          </a:p>
          <a:p>
            <a:pPr>
              <a:lnSpc>
                <a:spcPct val="150000"/>
              </a:lnSpc>
            </a:pPr>
            <a:r>
              <a:rPr lang="sr-Cyrl-RS" b="1" dirty="0">
                <a:latin typeface="Palatino Linotype" panose="02040502050505030304" pitchFamily="18" charset="0"/>
                <a:cs typeface="Arial" pitchFamily="34" charset="0"/>
              </a:rPr>
              <a:t>Мезогастрични предео (средњи спрат):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Десни слабински предео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Умбиликални пресео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Леви слабински предео</a:t>
            </a:r>
          </a:p>
          <a:p>
            <a:pPr>
              <a:lnSpc>
                <a:spcPct val="150000"/>
              </a:lnSpc>
            </a:pPr>
            <a:r>
              <a:rPr lang="sr-Cyrl-RS" b="1" dirty="0">
                <a:latin typeface="Palatino Linotype" panose="02040502050505030304" pitchFamily="18" charset="0"/>
                <a:cs typeface="Arial" pitchFamily="34" charset="0"/>
              </a:rPr>
              <a:t>Хипогастрични предео (доњи спрат):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Десни илијачни предео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Супрапубични поредео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RS" dirty="0">
                <a:latin typeface="Palatino Linotype" panose="02040502050505030304" pitchFamily="18" charset="0"/>
                <a:cs typeface="Arial" pitchFamily="34" charset="0"/>
              </a:rPr>
              <a:t>Леви илијачни предео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D82D954-3FD8-9DCC-2016-786BE1DA9F6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sr-Cyrl-RS" sz="2800" b="1" dirty="0">
                <a:solidFill>
                  <a:schemeClr val="bg1"/>
                </a:solidFill>
                <a:latin typeface="Palatino Linotype" pitchFamily="18" charset="0"/>
              </a:rPr>
              <a:t>Топографска подела абдомена</a:t>
            </a:r>
          </a:p>
        </p:txBody>
      </p:sp>
    </p:spTree>
    <p:extLst>
      <p:ext uri="{BB962C8B-B14F-4D97-AF65-F5344CB8AC3E}">
        <p14:creationId xmlns:p14="http://schemas.microsoft.com/office/powerpoint/2010/main" val="52222217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4183</Words>
  <Application>Microsoft Office PowerPoint</Application>
  <PresentationFormat>On-screen Show (4:3)</PresentationFormat>
  <Paragraphs>476</Paragraphs>
  <Slides>56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2" baseType="lpstr">
      <vt:lpstr>Arial</vt:lpstr>
      <vt:lpstr>Calibri</vt:lpstr>
      <vt:lpstr>Courier New</vt:lpstr>
      <vt:lpstr>Palatino Linotype</vt:lpstr>
      <vt:lpstr>Wingdings</vt:lpstr>
      <vt:lpstr>Office Theme</vt:lpstr>
      <vt:lpstr>Основне струковне студије Клиничка пропедевтика Наставна јединица 5  Пропедевтика органа за варење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Основне струковне студије Клиничка пропедевтика Наставна јединица 5  Пропедевтика органа за варење</dc:title>
  <dc:creator>MISEL</dc:creator>
  <cp:lastModifiedBy>ivanjovanovic77@gmail.com</cp:lastModifiedBy>
  <cp:revision>54</cp:revision>
  <dcterms:created xsi:type="dcterms:W3CDTF">2015-08-13T20:29:04Z</dcterms:created>
  <dcterms:modified xsi:type="dcterms:W3CDTF">2023-08-31T18:34:49Z</dcterms:modified>
</cp:coreProperties>
</file>